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64" r:id="rId2"/>
    <p:sldId id="301" r:id="rId3"/>
    <p:sldId id="300" r:id="rId4"/>
    <p:sldId id="302" r:id="rId5"/>
    <p:sldId id="304" r:id="rId6"/>
    <p:sldId id="309" r:id="rId7"/>
    <p:sldId id="303" r:id="rId8"/>
    <p:sldId id="305" r:id="rId9"/>
    <p:sldId id="306" r:id="rId10"/>
    <p:sldId id="307" r:id="rId11"/>
    <p:sldId id="260" r:id="rId12"/>
    <p:sldId id="266" r:id="rId13"/>
    <p:sldId id="283" r:id="rId14"/>
    <p:sldId id="284" r:id="rId15"/>
    <p:sldId id="285" r:id="rId16"/>
    <p:sldId id="296" r:id="rId17"/>
    <p:sldId id="294" r:id="rId18"/>
    <p:sldId id="297" r:id="rId19"/>
    <p:sldId id="292" r:id="rId20"/>
    <p:sldId id="291" r:id="rId21"/>
    <p:sldId id="311" r:id="rId22"/>
    <p:sldId id="270" r:id="rId23"/>
    <p:sldId id="275" r:id="rId24"/>
    <p:sldId id="268" r:id="rId25"/>
    <p:sldId id="313" r:id="rId26"/>
    <p:sldId id="269" r:id="rId27"/>
    <p:sldId id="274" r:id="rId28"/>
    <p:sldId id="279" r:id="rId29"/>
    <p:sldId id="281" r:id="rId30"/>
    <p:sldId id="278" r:id="rId31"/>
    <p:sldId id="276" r:id="rId32"/>
    <p:sldId id="277" r:id="rId33"/>
    <p:sldId id="271" r:id="rId34"/>
    <p:sldId id="31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94328" autoAdjust="0"/>
  </p:normalViewPr>
  <p:slideViewPr>
    <p:cSldViewPr snapToGrid="0">
      <p:cViewPr varScale="1">
        <p:scale>
          <a:sx n="107" d="100"/>
          <a:sy n="107" d="100"/>
        </p:scale>
        <p:origin x="99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61D5FC-880B-441B-B6D3-3D102E939CAC}" type="datetimeFigureOut">
              <a:rPr lang="en-GB" smtClean="0"/>
              <a:t>21/09/2024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AA7564-A324-4097-8B35-90CDA9E25368}" type="slidenum">
              <a:rPr lang="en-GB" smtClean="0"/>
              <a:t>‹#›</a:t>
            </a:fld>
            <a:endParaRPr lang="en-GB"/>
          </a:p>
        </p:txBody>
      </p:sp>
    </p:spTree>
    <p:extLst>
      <p:ext uri="{BB962C8B-B14F-4D97-AF65-F5344CB8AC3E}">
        <p14:creationId xmlns:p14="http://schemas.microsoft.com/office/powerpoint/2010/main" val="2907247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AA7564-A324-4097-8B35-90CDA9E25368}" type="slidenum">
              <a:rPr lang="en-GB" smtClean="0"/>
              <a:t>1</a:t>
            </a:fld>
            <a:endParaRPr lang="en-GB"/>
          </a:p>
        </p:txBody>
      </p:sp>
    </p:spTree>
    <p:extLst>
      <p:ext uri="{BB962C8B-B14F-4D97-AF65-F5344CB8AC3E}">
        <p14:creationId xmlns:p14="http://schemas.microsoft.com/office/powerpoint/2010/main" val="1464578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4DF49-2F8A-F579-7C0B-CCD986FD98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F8C39A3-703B-FD74-82BA-4F524C8C16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148A385-A61F-4BEC-5C5B-88CAE33A2BC3}"/>
              </a:ext>
            </a:extLst>
          </p:cNvPr>
          <p:cNvSpPr>
            <a:spLocks noGrp="1"/>
          </p:cNvSpPr>
          <p:nvPr>
            <p:ph type="dt" sz="half" idx="10"/>
          </p:nvPr>
        </p:nvSpPr>
        <p:spPr/>
        <p:txBody>
          <a:bodyPr/>
          <a:lstStyle/>
          <a:p>
            <a:fld id="{AF4D9C21-9159-46DB-919A-15A878AA8650}" type="datetimeFigureOut">
              <a:rPr lang="en-GB" smtClean="0"/>
              <a:t>21/09/2024</a:t>
            </a:fld>
            <a:endParaRPr lang="en-GB"/>
          </a:p>
        </p:txBody>
      </p:sp>
      <p:sp>
        <p:nvSpPr>
          <p:cNvPr id="5" name="Footer Placeholder 4">
            <a:extLst>
              <a:ext uri="{FF2B5EF4-FFF2-40B4-BE49-F238E27FC236}">
                <a16:creationId xmlns:a16="http://schemas.microsoft.com/office/drawing/2014/main" id="{DACE6299-1549-5534-EB4F-7CFEA3AFD5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4D8088-19CA-6840-C530-9A3CE92E4417}"/>
              </a:ext>
            </a:extLst>
          </p:cNvPr>
          <p:cNvSpPr>
            <a:spLocks noGrp="1"/>
          </p:cNvSpPr>
          <p:nvPr>
            <p:ph type="sldNum" sz="quarter" idx="12"/>
          </p:nvPr>
        </p:nvSpPr>
        <p:spPr/>
        <p:txBody>
          <a:bodyPr/>
          <a:lstStyle/>
          <a:p>
            <a:fld id="{D687A2FE-65EF-40C7-8DC7-0F894FB9C9F2}" type="slidenum">
              <a:rPr lang="en-GB" smtClean="0"/>
              <a:t>‹#›</a:t>
            </a:fld>
            <a:endParaRPr lang="en-GB"/>
          </a:p>
        </p:txBody>
      </p:sp>
    </p:spTree>
    <p:extLst>
      <p:ext uri="{BB962C8B-B14F-4D97-AF65-F5344CB8AC3E}">
        <p14:creationId xmlns:p14="http://schemas.microsoft.com/office/powerpoint/2010/main" val="222852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D700-9462-91F6-7F18-30314EE406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125ED6-1BEF-A18B-5E30-2C06336534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A26F62-91CC-892D-53BE-E80637944181}"/>
              </a:ext>
            </a:extLst>
          </p:cNvPr>
          <p:cNvSpPr>
            <a:spLocks noGrp="1"/>
          </p:cNvSpPr>
          <p:nvPr>
            <p:ph type="dt" sz="half" idx="10"/>
          </p:nvPr>
        </p:nvSpPr>
        <p:spPr/>
        <p:txBody>
          <a:bodyPr/>
          <a:lstStyle/>
          <a:p>
            <a:fld id="{AF4D9C21-9159-46DB-919A-15A878AA8650}" type="datetimeFigureOut">
              <a:rPr lang="en-GB" smtClean="0"/>
              <a:t>21/09/2024</a:t>
            </a:fld>
            <a:endParaRPr lang="en-GB"/>
          </a:p>
        </p:txBody>
      </p:sp>
      <p:sp>
        <p:nvSpPr>
          <p:cNvPr id="5" name="Footer Placeholder 4">
            <a:extLst>
              <a:ext uri="{FF2B5EF4-FFF2-40B4-BE49-F238E27FC236}">
                <a16:creationId xmlns:a16="http://schemas.microsoft.com/office/drawing/2014/main" id="{DCF58664-F303-ACAD-1027-8276181C0A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AA9603-46C8-D4F0-2401-0AF7F36AE5AB}"/>
              </a:ext>
            </a:extLst>
          </p:cNvPr>
          <p:cNvSpPr>
            <a:spLocks noGrp="1"/>
          </p:cNvSpPr>
          <p:nvPr>
            <p:ph type="sldNum" sz="quarter" idx="12"/>
          </p:nvPr>
        </p:nvSpPr>
        <p:spPr/>
        <p:txBody>
          <a:bodyPr/>
          <a:lstStyle/>
          <a:p>
            <a:fld id="{D687A2FE-65EF-40C7-8DC7-0F894FB9C9F2}" type="slidenum">
              <a:rPr lang="en-GB" smtClean="0"/>
              <a:t>‹#›</a:t>
            </a:fld>
            <a:endParaRPr lang="en-GB"/>
          </a:p>
        </p:txBody>
      </p:sp>
    </p:spTree>
    <p:extLst>
      <p:ext uri="{BB962C8B-B14F-4D97-AF65-F5344CB8AC3E}">
        <p14:creationId xmlns:p14="http://schemas.microsoft.com/office/powerpoint/2010/main" val="2352556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091C68-90CC-84D8-5A46-9D61918221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9994C8-4B8E-FDFC-AD47-6C981472E6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CF3027-26BA-B1BC-10B8-39EB524D32A3}"/>
              </a:ext>
            </a:extLst>
          </p:cNvPr>
          <p:cNvSpPr>
            <a:spLocks noGrp="1"/>
          </p:cNvSpPr>
          <p:nvPr>
            <p:ph type="dt" sz="half" idx="10"/>
          </p:nvPr>
        </p:nvSpPr>
        <p:spPr/>
        <p:txBody>
          <a:bodyPr/>
          <a:lstStyle/>
          <a:p>
            <a:fld id="{AF4D9C21-9159-46DB-919A-15A878AA8650}" type="datetimeFigureOut">
              <a:rPr lang="en-GB" smtClean="0"/>
              <a:t>21/09/2024</a:t>
            </a:fld>
            <a:endParaRPr lang="en-GB"/>
          </a:p>
        </p:txBody>
      </p:sp>
      <p:sp>
        <p:nvSpPr>
          <p:cNvPr id="5" name="Footer Placeholder 4">
            <a:extLst>
              <a:ext uri="{FF2B5EF4-FFF2-40B4-BE49-F238E27FC236}">
                <a16:creationId xmlns:a16="http://schemas.microsoft.com/office/drawing/2014/main" id="{59288BBE-4A36-90D7-B39F-1B31C7DF37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980FE8-28C7-BDE5-CBF4-E7D54B5D827B}"/>
              </a:ext>
            </a:extLst>
          </p:cNvPr>
          <p:cNvSpPr>
            <a:spLocks noGrp="1"/>
          </p:cNvSpPr>
          <p:nvPr>
            <p:ph type="sldNum" sz="quarter" idx="12"/>
          </p:nvPr>
        </p:nvSpPr>
        <p:spPr/>
        <p:txBody>
          <a:bodyPr/>
          <a:lstStyle/>
          <a:p>
            <a:fld id="{D687A2FE-65EF-40C7-8DC7-0F894FB9C9F2}" type="slidenum">
              <a:rPr lang="en-GB" smtClean="0"/>
              <a:t>‹#›</a:t>
            </a:fld>
            <a:endParaRPr lang="en-GB"/>
          </a:p>
        </p:txBody>
      </p:sp>
    </p:spTree>
    <p:extLst>
      <p:ext uri="{BB962C8B-B14F-4D97-AF65-F5344CB8AC3E}">
        <p14:creationId xmlns:p14="http://schemas.microsoft.com/office/powerpoint/2010/main" val="2934766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77099-93CC-7615-2682-7D64A5D2D7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DD00FF-2DC4-83DB-E9A7-ABE12B654F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DB85C0-0EF2-78C5-47B9-3027349F0BE3}"/>
              </a:ext>
            </a:extLst>
          </p:cNvPr>
          <p:cNvSpPr>
            <a:spLocks noGrp="1"/>
          </p:cNvSpPr>
          <p:nvPr>
            <p:ph type="dt" sz="half" idx="10"/>
          </p:nvPr>
        </p:nvSpPr>
        <p:spPr/>
        <p:txBody>
          <a:bodyPr/>
          <a:lstStyle/>
          <a:p>
            <a:fld id="{AF4D9C21-9159-46DB-919A-15A878AA8650}" type="datetimeFigureOut">
              <a:rPr lang="en-GB" smtClean="0"/>
              <a:t>21/09/2024</a:t>
            </a:fld>
            <a:endParaRPr lang="en-GB"/>
          </a:p>
        </p:txBody>
      </p:sp>
      <p:sp>
        <p:nvSpPr>
          <p:cNvPr id="5" name="Footer Placeholder 4">
            <a:extLst>
              <a:ext uri="{FF2B5EF4-FFF2-40B4-BE49-F238E27FC236}">
                <a16:creationId xmlns:a16="http://schemas.microsoft.com/office/drawing/2014/main" id="{65FA2B14-F007-0C13-E7D4-157BF229F6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A39C63-8F7B-B4E0-44CA-8003957DB99F}"/>
              </a:ext>
            </a:extLst>
          </p:cNvPr>
          <p:cNvSpPr>
            <a:spLocks noGrp="1"/>
          </p:cNvSpPr>
          <p:nvPr>
            <p:ph type="sldNum" sz="quarter" idx="12"/>
          </p:nvPr>
        </p:nvSpPr>
        <p:spPr/>
        <p:txBody>
          <a:bodyPr/>
          <a:lstStyle/>
          <a:p>
            <a:fld id="{D687A2FE-65EF-40C7-8DC7-0F894FB9C9F2}" type="slidenum">
              <a:rPr lang="en-GB" smtClean="0"/>
              <a:t>‹#›</a:t>
            </a:fld>
            <a:endParaRPr lang="en-GB"/>
          </a:p>
        </p:txBody>
      </p:sp>
    </p:spTree>
    <p:extLst>
      <p:ext uri="{BB962C8B-B14F-4D97-AF65-F5344CB8AC3E}">
        <p14:creationId xmlns:p14="http://schemas.microsoft.com/office/powerpoint/2010/main" val="1255615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AD19E-C39E-5C1A-D4E3-A2AFC005A9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CA27D7B-F22D-0D89-C605-B1014F415F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A7B725-B33A-1462-6240-D066B06E3B3D}"/>
              </a:ext>
            </a:extLst>
          </p:cNvPr>
          <p:cNvSpPr>
            <a:spLocks noGrp="1"/>
          </p:cNvSpPr>
          <p:nvPr>
            <p:ph type="dt" sz="half" idx="10"/>
          </p:nvPr>
        </p:nvSpPr>
        <p:spPr/>
        <p:txBody>
          <a:bodyPr/>
          <a:lstStyle/>
          <a:p>
            <a:fld id="{AF4D9C21-9159-46DB-919A-15A878AA8650}" type="datetimeFigureOut">
              <a:rPr lang="en-GB" smtClean="0"/>
              <a:t>21/09/2024</a:t>
            </a:fld>
            <a:endParaRPr lang="en-GB"/>
          </a:p>
        </p:txBody>
      </p:sp>
      <p:sp>
        <p:nvSpPr>
          <p:cNvPr id="5" name="Footer Placeholder 4">
            <a:extLst>
              <a:ext uri="{FF2B5EF4-FFF2-40B4-BE49-F238E27FC236}">
                <a16:creationId xmlns:a16="http://schemas.microsoft.com/office/drawing/2014/main" id="{C83B93D9-22AA-68A6-4F2E-621CD06301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99A1A6-AA02-A04D-AFE8-C004AC1B1299}"/>
              </a:ext>
            </a:extLst>
          </p:cNvPr>
          <p:cNvSpPr>
            <a:spLocks noGrp="1"/>
          </p:cNvSpPr>
          <p:nvPr>
            <p:ph type="sldNum" sz="quarter" idx="12"/>
          </p:nvPr>
        </p:nvSpPr>
        <p:spPr/>
        <p:txBody>
          <a:bodyPr/>
          <a:lstStyle/>
          <a:p>
            <a:fld id="{D687A2FE-65EF-40C7-8DC7-0F894FB9C9F2}" type="slidenum">
              <a:rPr lang="en-GB" smtClean="0"/>
              <a:t>‹#›</a:t>
            </a:fld>
            <a:endParaRPr lang="en-GB"/>
          </a:p>
        </p:txBody>
      </p:sp>
    </p:spTree>
    <p:extLst>
      <p:ext uri="{BB962C8B-B14F-4D97-AF65-F5344CB8AC3E}">
        <p14:creationId xmlns:p14="http://schemas.microsoft.com/office/powerpoint/2010/main" val="510069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5B5F-F2EA-7BC5-2DE1-B5F9E16AEA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15C2F5-5602-50C4-BFBB-3C9AA97ED2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D6A0698-A6C5-3BEC-A33A-B7F676CBF6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CF1449B-3A13-A96E-73DF-8AB7A8496B98}"/>
              </a:ext>
            </a:extLst>
          </p:cNvPr>
          <p:cNvSpPr>
            <a:spLocks noGrp="1"/>
          </p:cNvSpPr>
          <p:nvPr>
            <p:ph type="dt" sz="half" idx="10"/>
          </p:nvPr>
        </p:nvSpPr>
        <p:spPr/>
        <p:txBody>
          <a:bodyPr/>
          <a:lstStyle/>
          <a:p>
            <a:fld id="{AF4D9C21-9159-46DB-919A-15A878AA8650}" type="datetimeFigureOut">
              <a:rPr lang="en-GB" smtClean="0"/>
              <a:t>21/09/2024</a:t>
            </a:fld>
            <a:endParaRPr lang="en-GB"/>
          </a:p>
        </p:txBody>
      </p:sp>
      <p:sp>
        <p:nvSpPr>
          <p:cNvPr id="6" name="Footer Placeholder 5">
            <a:extLst>
              <a:ext uri="{FF2B5EF4-FFF2-40B4-BE49-F238E27FC236}">
                <a16:creationId xmlns:a16="http://schemas.microsoft.com/office/drawing/2014/main" id="{070957FE-3303-42C4-A346-4D48EE1AED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723B39-59E1-5C83-B39A-4E813BF5C284}"/>
              </a:ext>
            </a:extLst>
          </p:cNvPr>
          <p:cNvSpPr>
            <a:spLocks noGrp="1"/>
          </p:cNvSpPr>
          <p:nvPr>
            <p:ph type="sldNum" sz="quarter" idx="12"/>
          </p:nvPr>
        </p:nvSpPr>
        <p:spPr/>
        <p:txBody>
          <a:bodyPr/>
          <a:lstStyle/>
          <a:p>
            <a:fld id="{D687A2FE-65EF-40C7-8DC7-0F894FB9C9F2}" type="slidenum">
              <a:rPr lang="en-GB" smtClean="0"/>
              <a:t>‹#›</a:t>
            </a:fld>
            <a:endParaRPr lang="en-GB"/>
          </a:p>
        </p:txBody>
      </p:sp>
    </p:spTree>
    <p:extLst>
      <p:ext uri="{BB962C8B-B14F-4D97-AF65-F5344CB8AC3E}">
        <p14:creationId xmlns:p14="http://schemas.microsoft.com/office/powerpoint/2010/main" val="1816524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65F9-E580-7315-5B5B-1E9B5C5BC51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9C65D3-1AE8-A9DD-A360-34958C3007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1ED678-4957-5634-C19F-BF2D6E006D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48D742D-FF93-A492-2FE0-8F1393BFFD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056F40-E745-73B0-A91A-214CF97C14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640111F-87F3-7D41-DF16-086F92579193}"/>
              </a:ext>
            </a:extLst>
          </p:cNvPr>
          <p:cNvSpPr>
            <a:spLocks noGrp="1"/>
          </p:cNvSpPr>
          <p:nvPr>
            <p:ph type="dt" sz="half" idx="10"/>
          </p:nvPr>
        </p:nvSpPr>
        <p:spPr/>
        <p:txBody>
          <a:bodyPr/>
          <a:lstStyle/>
          <a:p>
            <a:fld id="{AF4D9C21-9159-46DB-919A-15A878AA8650}" type="datetimeFigureOut">
              <a:rPr lang="en-GB" smtClean="0"/>
              <a:t>21/09/2024</a:t>
            </a:fld>
            <a:endParaRPr lang="en-GB"/>
          </a:p>
        </p:txBody>
      </p:sp>
      <p:sp>
        <p:nvSpPr>
          <p:cNvPr id="8" name="Footer Placeholder 7">
            <a:extLst>
              <a:ext uri="{FF2B5EF4-FFF2-40B4-BE49-F238E27FC236}">
                <a16:creationId xmlns:a16="http://schemas.microsoft.com/office/drawing/2014/main" id="{AABFE500-14A9-6ED6-A43C-8345CCA240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E0A7D03-1842-ECA9-C339-9463E6A702B4}"/>
              </a:ext>
            </a:extLst>
          </p:cNvPr>
          <p:cNvSpPr>
            <a:spLocks noGrp="1"/>
          </p:cNvSpPr>
          <p:nvPr>
            <p:ph type="sldNum" sz="quarter" idx="12"/>
          </p:nvPr>
        </p:nvSpPr>
        <p:spPr/>
        <p:txBody>
          <a:bodyPr/>
          <a:lstStyle/>
          <a:p>
            <a:fld id="{D687A2FE-65EF-40C7-8DC7-0F894FB9C9F2}" type="slidenum">
              <a:rPr lang="en-GB" smtClean="0"/>
              <a:t>‹#›</a:t>
            </a:fld>
            <a:endParaRPr lang="en-GB"/>
          </a:p>
        </p:txBody>
      </p:sp>
    </p:spTree>
    <p:extLst>
      <p:ext uri="{BB962C8B-B14F-4D97-AF65-F5344CB8AC3E}">
        <p14:creationId xmlns:p14="http://schemas.microsoft.com/office/powerpoint/2010/main" val="326281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ABE9E-FA5C-31CB-2171-AD97A4B14EC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9E5BF9-58E8-F5FF-B49E-86B30AF1BD65}"/>
              </a:ext>
            </a:extLst>
          </p:cNvPr>
          <p:cNvSpPr>
            <a:spLocks noGrp="1"/>
          </p:cNvSpPr>
          <p:nvPr>
            <p:ph type="dt" sz="half" idx="10"/>
          </p:nvPr>
        </p:nvSpPr>
        <p:spPr/>
        <p:txBody>
          <a:bodyPr/>
          <a:lstStyle/>
          <a:p>
            <a:fld id="{AF4D9C21-9159-46DB-919A-15A878AA8650}" type="datetimeFigureOut">
              <a:rPr lang="en-GB" smtClean="0"/>
              <a:t>21/09/2024</a:t>
            </a:fld>
            <a:endParaRPr lang="en-GB"/>
          </a:p>
        </p:txBody>
      </p:sp>
      <p:sp>
        <p:nvSpPr>
          <p:cNvPr id="4" name="Footer Placeholder 3">
            <a:extLst>
              <a:ext uri="{FF2B5EF4-FFF2-40B4-BE49-F238E27FC236}">
                <a16:creationId xmlns:a16="http://schemas.microsoft.com/office/drawing/2014/main" id="{3F36494F-8A29-CE3B-7EB7-B514A068D2B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A865622-412F-A958-C476-A8239C915EF6}"/>
              </a:ext>
            </a:extLst>
          </p:cNvPr>
          <p:cNvSpPr>
            <a:spLocks noGrp="1"/>
          </p:cNvSpPr>
          <p:nvPr>
            <p:ph type="sldNum" sz="quarter" idx="12"/>
          </p:nvPr>
        </p:nvSpPr>
        <p:spPr/>
        <p:txBody>
          <a:bodyPr/>
          <a:lstStyle/>
          <a:p>
            <a:fld id="{D687A2FE-65EF-40C7-8DC7-0F894FB9C9F2}" type="slidenum">
              <a:rPr lang="en-GB" smtClean="0"/>
              <a:t>‹#›</a:t>
            </a:fld>
            <a:endParaRPr lang="en-GB"/>
          </a:p>
        </p:txBody>
      </p:sp>
    </p:spTree>
    <p:extLst>
      <p:ext uri="{BB962C8B-B14F-4D97-AF65-F5344CB8AC3E}">
        <p14:creationId xmlns:p14="http://schemas.microsoft.com/office/powerpoint/2010/main" val="2274226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8CFD54-1CCB-E2D1-C873-E3227EB83E4F}"/>
              </a:ext>
            </a:extLst>
          </p:cNvPr>
          <p:cNvSpPr>
            <a:spLocks noGrp="1"/>
          </p:cNvSpPr>
          <p:nvPr>
            <p:ph type="dt" sz="half" idx="10"/>
          </p:nvPr>
        </p:nvSpPr>
        <p:spPr/>
        <p:txBody>
          <a:bodyPr/>
          <a:lstStyle/>
          <a:p>
            <a:fld id="{AF4D9C21-9159-46DB-919A-15A878AA8650}" type="datetimeFigureOut">
              <a:rPr lang="en-GB" smtClean="0"/>
              <a:t>21/09/2024</a:t>
            </a:fld>
            <a:endParaRPr lang="en-GB"/>
          </a:p>
        </p:txBody>
      </p:sp>
      <p:sp>
        <p:nvSpPr>
          <p:cNvPr id="3" name="Footer Placeholder 2">
            <a:extLst>
              <a:ext uri="{FF2B5EF4-FFF2-40B4-BE49-F238E27FC236}">
                <a16:creationId xmlns:a16="http://schemas.microsoft.com/office/drawing/2014/main" id="{17092021-A677-33DF-360B-1359156E412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B271F0D-6B01-EBF7-119C-E4127B843D89}"/>
              </a:ext>
            </a:extLst>
          </p:cNvPr>
          <p:cNvSpPr>
            <a:spLocks noGrp="1"/>
          </p:cNvSpPr>
          <p:nvPr>
            <p:ph type="sldNum" sz="quarter" idx="12"/>
          </p:nvPr>
        </p:nvSpPr>
        <p:spPr/>
        <p:txBody>
          <a:bodyPr/>
          <a:lstStyle/>
          <a:p>
            <a:fld id="{D687A2FE-65EF-40C7-8DC7-0F894FB9C9F2}" type="slidenum">
              <a:rPr lang="en-GB" smtClean="0"/>
              <a:t>‹#›</a:t>
            </a:fld>
            <a:endParaRPr lang="en-GB"/>
          </a:p>
        </p:txBody>
      </p:sp>
    </p:spTree>
    <p:extLst>
      <p:ext uri="{BB962C8B-B14F-4D97-AF65-F5344CB8AC3E}">
        <p14:creationId xmlns:p14="http://schemas.microsoft.com/office/powerpoint/2010/main" val="1258290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732D5-1749-775D-A87B-ED47D9065D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7AAB516-FD7D-A1F4-FA09-AD375BC8B9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6482B54-6BBD-B47F-A980-F80F17811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38BD6D-BC84-59B1-73CD-DA1BCB2A922A}"/>
              </a:ext>
            </a:extLst>
          </p:cNvPr>
          <p:cNvSpPr>
            <a:spLocks noGrp="1"/>
          </p:cNvSpPr>
          <p:nvPr>
            <p:ph type="dt" sz="half" idx="10"/>
          </p:nvPr>
        </p:nvSpPr>
        <p:spPr/>
        <p:txBody>
          <a:bodyPr/>
          <a:lstStyle/>
          <a:p>
            <a:fld id="{AF4D9C21-9159-46DB-919A-15A878AA8650}" type="datetimeFigureOut">
              <a:rPr lang="en-GB" smtClean="0"/>
              <a:t>21/09/2024</a:t>
            </a:fld>
            <a:endParaRPr lang="en-GB"/>
          </a:p>
        </p:txBody>
      </p:sp>
      <p:sp>
        <p:nvSpPr>
          <p:cNvPr id="6" name="Footer Placeholder 5">
            <a:extLst>
              <a:ext uri="{FF2B5EF4-FFF2-40B4-BE49-F238E27FC236}">
                <a16:creationId xmlns:a16="http://schemas.microsoft.com/office/drawing/2014/main" id="{B37C7D85-34BB-8AF8-8CB9-5D20C6B1C2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BDC5B4-C9B2-0A5C-FE0F-BEA153830BD1}"/>
              </a:ext>
            </a:extLst>
          </p:cNvPr>
          <p:cNvSpPr>
            <a:spLocks noGrp="1"/>
          </p:cNvSpPr>
          <p:nvPr>
            <p:ph type="sldNum" sz="quarter" idx="12"/>
          </p:nvPr>
        </p:nvSpPr>
        <p:spPr/>
        <p:txBody>
          <a:bodyPr/>
          <a:lstStyle/>
          <a:p>
            <a:fld id="{D687A2FE-65EF-40C7-8DC7-0F894FB9C9F2}" type="slidenum">
              <a:rPr lang="en-GB" smtClean="0"/>
              <a:t>‹#›</a:t>
            </a:fld>
            <a:endParaRPr lang="en-GB"/>
          </a:p>
        </p:txBody>
      </p:sp>
    </p:spTree>
    <p:extLst>
      <p:ext uri="{BB962C8B-B14F-4D97-AF65-F5344CB8AC3E}">
        <p14:creationId xmlns:p14="http://schemas.microsoft.com/office/powerpoint/2010/main" val="638191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547D4-B361-F612-E45D-8020DC90F0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104194D-72D1-08EE-894C-1CA9AA11CE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AA5CEB8-79B6-74E8-027D-DF5470EAF5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C65096-1EBC-1217-4BB8-B12136EA2193}"/>
              </a:ext>
            </a:extLst>
          </p:cNvPr>
          <p:cNvSpPr>
            <a:spLocks noGrp="1"/>
          </p:cNvSpPr>
          <p:nvPr>
            <p:ph type="dt" sz="half" idx="10"/>
          </p:nvPr>
        </p:nvSpPr>
        <p:spPr/>
        <p:txBody>
          <a:bodyPr/>
          <a:lstStyle/>
          <a:p>
            <a:fld id="{AF4D9C21-9159-46DB-919A-15A878AA8650}" type="datetimeFigureOut">
              <a:rPr lang="en-GB" smtClean="0"/>
              <a:t>21/09/2024</a:t>
            </a:fld>
            <a:endParaRPr lang="en-GB"/>
          </a:p>
        </p:txBody>
      </p:sp>
      <p:sp>
        <p:nvSpPr>
          <p:cNvPr id="6" name="Footer Placeholder 5">
            <a:extLst>
              <a:ext uri="{FF2B5EF4-FFF2-40B4-BE49-F238E27FC236}">
                <a16:creationId xmlns:a16="http://schemas.microsoft.com/office/drawing/2014/main" id="{26857B15-CF84-5666-5890-5DF602BA9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01820A-C726-25C4-B792-AC5B46B73379}"/>
              </a:ext>
            </a:extLst>
          </p:cNvPr>
          <p:cNvSpPr>
            <a:spLocks noGrp="1"/>
          </p:cNvSpPr>
          <p:nvPr>
            <p:ph type="sldNum" sz="quarter" idx="12"/>
          </p:nvPr>
        </p:nvSpPr>
        <p:spPr/>
        <p:txBody>
          <a:bodyPr/>
          <a:lstStyle/>
          <a:p>
            <a:fld id="{D687A2FE-65EF-40C7-8DC7-0F894FB9C9F2}" type="slidenum">
              <a:rPr lang="en-GB" smtClean="0"/>
              <a:t>‹#›</a:t>
            </a:fld>
            <a:endParaRPr lang="en-GB"/>
          </a:p>
        </p:txBody>
      </p:sp>
    </p:spTree>
    <p:extLst>
      <p:ext uri="{BB962C8B-B14F-4D97-AF65-F5344CB8AC3E}">
        <p14:creationId xmlns:p14="http://schemas.microsoft.com/office/powerpoint/2010/main" val="616625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EF56F3-FD6D-B85D-2244-7F929D70C7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017E8F4-8038-C031-E3A2-549F7B40E9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B383F0-202B-6E13-C181-2950C6B12A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D9C21-9159-46DB-919A-15A878AA8650}" type="datetimeFigureOut">
              <a:rPr lang="en-GB" smtClean="0"/>
              <a:t>21/09/2024</a:t>
            </a:fld>
            <a:endParaRPr lang="en-GB"/>
          </a:p>
        </p:txBody>
      </p:sp>
      <p:sp>
        <p:nvSpPr>
          <p:cNvPr id="5" name="Footer Placeholder 4">
            <a:extLst>
              <a:ext uri="{FF2B5EF4-FFF2-40B4-BE49-F238E27FC236}">
                <a16:creationId xmlns:a16="http://schemas.microsoft.com/office/drawing/2014/main" id="{4505E190-AEDF-8A45-FAE1-EB4F86B510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8082E96-7EF2-954F-8030-888663C227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7A2FE-65EF-40C7-8DC7-0F894FB9C9F2}" type="slidenum">
              <a:rPr lang="en-GB" smtClean="0"/>
              <a:t>‹#›</a:t>
            </a:fld>
            <a:endParaRPr lang="en-GB"/>
          </a:p>
        </p:txBody>
      </p:sp>
    </p:spTree>
    <p:extLst>
      <p:ext uri="{BB962C8B-B14F-4D97-AF65-F5344CB8AC3E}">
        <p14:creationId xmlns:p14="http://schemas.microsoft.com/office/powerpoint/2010/main" val="619697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ED02B1-1BC5-458F-9994-627281CFE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23691"/>
            <a:ext cx="12192000" cy="1934309"/>
          </a:xfrm>
          <a:prstGeom prst="rect">
            <a:avLst/>
          </a:prstGeom>
          <a:solidFill>
            <a:srgbClr val="534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4806F67-1EC3-5D9C-0F5B-D90AC3BF163C}"/>
              </a:ext>
            </a:extLst>
          </p:cNvPr>
          <p:cNvSpPr txBox="1"/>
          <p:nvPr/>
        </p:nvSpPr>
        <p:spPr>
          <a:xfrm>
            <a:off x="2231136" y="4388020"/>
            <a:ext cx="7729728" cy="1452710"/>
          </a:xfrm>
          <a:prstGeom prst="rect">
            <a:avLst/>
          </a:prstGeom>
          <a:solidFill>
            <a:schemeClr val="bg1"/>
          </a:solidFill>
          <a:ln w="31750">
            <a:solidFill>
              <a:schemeClr val="tx1">
                <a:lumMod val="75000"/>
                <a:lumOff val="25000"/>
              </a:schemeClr>
            </a:solidFill>
          </a:ln>
        </p:spPr>
        <p:txBody>
          <a:bodyPr vert="horz" lIns="91440" tIns="45720" rIns="91440" bIns="45720" rtlCol="0" anchor="ctr">
            <a:normAutofit/>
          </a:bodyPr>
          <a:lstStyle/>
          <a:p>
            <a:pPr algn="ctr">
              <a:lnSpc>
                <a:spcPct val="90000"/>
              </a:lnSpc>
              <a:spcBef>
                <a:spcPct val="0"/>
              </a:spcBef>
              <a:spcAft>
                <a:spcPts val="600"/>
              </a:spcAft>
            </a:pPr>
            <a:r>
              <a:rPr lang="en-US" sz="3200" b="1" kern="1200" dirty="0">
                <a:solidFill>
                  <a:schemeClr val="accent1"/>
                </a:solidFill>
                <a:effectLst>
                  <a:outerShdw blurRad="38100" dist="38100" dir="2700000" algn="tl">
                    <a:srgbClr val="000000">
                      <a:alpha val="43137"/>
                    </a:srgbClr>
                  </a:outerShdw>
                </a:effectLst>
                <a:latin typeface="+mj-lt"/>
                <a:ea typeface="+mj-ea"/>
                <a:cs typeface="+mj-cs"/>
              </a:rPr>
              <a:t>Public meeting – Parking Proposals</a:t>
            </a:r>
          </a:p>
          <a:p>
            <a:pPr algn="ctr">
              <a:lnSpc>
                <a:spcPct val="90000"/>
              </a:lnSpc>
              <a:spcBef>
                <a:spcPct val="0"/>
              </a:spcBef>
              <a:spcAft>
                <a:spcPts val="600"/>
              </a:spcAft>
            </a:pPr>
            <a:r>
              <a:rPr lang="en-US" sz="3200" b="1" dirty="0">
                <a:solidFill>
                  <a:schemeClr val="accent1"/>
                </a:solidFill>
                <a:effectLst>
                  <a:outerShdw blurRad="38100" dist="38100" dir="2700000" algn="tl">
                    <a:srgbClr val="000000">
                      <a:alpha val="43137"/>
                    </a:srgbClr>
                  </a:outerShdw>
                </a:effectLst>
                <a:latin typeface="+mj-lt"/>
                <a:ea typeface="+mj-ea"/>
                <a:cs typeface="+mj-cs"/>
              </a:rPr>
              <a:t>20</a:t>
            </a:r>
            <a:r>
              <a:rPr lang="en-US" sz="3200" b="1" baseline="30000" dirty="0">
                <a:solidFill>
                  <a:schemeClr val="accent1"/>
                </a:solidFill>
                <a:effectLst>
                  <a:outerShdw blurRad="38100" dist="38100" dir="2700000" algn="tl">
                    <a:srgbClr val="000000">
                      <a:alpha val="43137"/>
                    </a:srgbClr>
                  </a:outerShdw>
                </a:effectLst>
                <a:latin typeface="+mj-lt"/>
                <a:ea typeface="+mj-ea"/>
                <a:cs typeface="+mj-cs"/>
              </a:rPr>
              <a:t>th</a:t>
            </a:r>
            <a:r>
              <a:rPr lang="en-US" sz="3200" b="1" dirty="0">
                <a:solidFill>
                  <a:schemeClr val="accent1"/>
                </a:solidFill>
                <a:effectLst>
                  <a:outerShdw blurRad="38100" dist="38100" dir="2700000" algn="tl">
                    <a:srgbClr val="000000">
                      <a:alpha val="43137"/>
                    </a:srgbClr>
                  </a:outerShdw>
                </a:effectLst>
                <a:latin typeface="+mj-lt"/>
                <a:ea typeface="+mj-ea"/>
                <a:cs typeface="+mj-cs"/>
              </a:rPr>
              <a:t> September 2024</a:t>
            </a:r>
            <a:endParaRPr lang="en-US" sz="3200" b="1" kern="1200" dirty="0">
              <a:solidFill>
                <a:schemeClr val="accent1"/>
              </a:solidFill>
              <a:effectLst>
                <a:outerShdw blurRad="38100" dist="38100" dir="2700000" algn="tl">
                  <a:srgbClr val="000000">
                    <a:alpha val="43137"/>
                  </a:srgbClr>
                </a:outerShdw>
              </a:effectLst>
              <a:latin typeface="+mj-lt"/>
              <a:ea typeface="+mj-ea"/>
              <a:cs typeface="+mj-cs"/>
            </a:endParaRPr>
          </a:p>
        </p:txBody>
      </p:sp>
      <p:pic>
        <p:nvPicPr>
          <p:cNvPr id="3" name="Picture 2">
            <a:extLst>
              <a:ext uri="{FF2B5EF4-FFF2-40B4-BE49-F238E27FC236}">
                <a16:creationId xmlns:a16="http://schemas.microsoft.com/office/drawing/2014/main" id="{0FFB7BAF-AED7-0AB3-B084-7523E6B6C893}"/>
              </a:ext>
            </a:extLst>
          </p:cNvPr>
          <p:cNvPicPr>
            <a:picLocks noChangeAspect="1"/>
          </p:cNvPicPr>
          <p:nvPr/>
        </p:nvPicPr>
        <p:blipFill>
          <a:blip r:embed="rId3"/>
          <a:stretch>
            <a:fillRect/>
          </a:stretch>
        </p:blipFill>
        <p:spPr>
          <a:xfrm>
            <a:off x="2151126" y="1341402"/>
            <a:ext cx="7729728" cy="2348561"/>
          </a:xfrm>
          <a:prstGeom prst="rect">
            <a:avLst/>
          </a:prstGeom>
        </p:spPr>
      </p:pic>
    </p:spTree>
    <p:extLst>
      <p:ext uri="{BB962C8B-B14F-4D97-AF65-F5344CB8AC3E}">
        <p14:creationId xmlns:p14="http://schemas.microsoft.com/office/powerpoint/2010/main" val="468359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474D4E1-C8B7-8E2E-870D-90C677DA8BD8}"/>
              </a:ext>
            </a:extLst>
          </p:cNvPr>
          <p:cNvSpPr txBox="1">
            <a:spLocks/>
          </p:cNvSpPr>
          <p:nvPr/>
        </p:nvSpPr>
        <p:spPr>
          <a:xfrm>
            <a:off x="196645" y="254290"/>
            <a:ext cx="11995355" cy="8171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chemeClr val="accent1"/>
                </a:solidFill>
              </a:rPr>
              <a:t>Off Street Order Three – Community Centre &amp; Library</a:t>
            </a:r>
            <a:endParaRPr lang="en-GB" sz="4400" b="1" dirty="0">
              <a:solidFill>
                <a:schemeClr val="accent1"/>
              </a:solidFill>
            </a:endParaRPr>
          </a:p>
        </p:txBody>
      </p:sp>
      <p:pic>
        <p:nvPicPr>
          <p:cNvPr id="5" name="Picture 4">
            <a:extLst>
              <a:ext uri="{FF2B5EF4-FFF2-40B4-BE49-F238E27FC236}">
                <a16:creationId xmlns:a16="http://schemas.microsoft.com/office/drawing/2014/main" id="{AB383E79-F004-DF4F-AF1A-BF89EA4618A4}"/>
              </a:ext>
            </a:extLst>
          </p:cNvPr>
          <p:cNvPicPr>
            <a:picLocks noChangeAspect="1"/>
          </p:cNvPicPr>
          <p:nvPr/>
        </p:nvPicPr>
        <p:blipFill>
          <a:blip r:embed="rId2"/>
          <a:stretch>
            <a:fillRect/>
          </a:stretch>
        </p:blipFill>
        <p:spPr>
          <a:xfrm>
            <a:off x="521191" y="1434997"/>
            <a:ext cx="9980554" cy="5006220"/>
          </a:xfrm>
          <a:prstGeom prst="rect">
            <a:avLst/>
          </a:prstGeom>
        </p:spPr>
      </p:pic>
    </p:spTree>
    <p:extLst>
      <p:ext uri="{BB962C8B-B14F-4D97-AF65-F5344CB8AC3E}">
        <p14:creationId xmlns:p14="http://schemas.microsoft.com/office/powerpoint/2010/main" val="653599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74D4E1-C8B7-8E2E-870D-90C677DA8BD8}"/>
              </a:ext>
            </a:extLst>
          </p:cNvPr>
          <p:cNvSpPr txBox="1">
            <a:spLocks/>
          </p:cNvSpPr>
          <p:nvPr/>
        </p:nvSpPr>
        <p:spPr>
          <a:xfrm>
            <a:off x="2971529" y="290149"/>
            <a:ext cx="10515600" cy="817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chemeClr val="accent1"/>
                </a:solidFill>
              </a:rPr>
              <a:t>On Street Order Four</a:t>
            </a:r>
            <a:endParaRPr lang="en-GB" sz="4400" b="1" dirty="0">
              <a:solidFill>
                <a:schemeClr val="accent1"/>
              </a:solidFill>
            </a:endParaRPr>
          </a:p>
        </p:txBody>
      </p:sp>
      <p:sp>
        <p:nvSpPr>
          <p:cNvPr id="7" name="TextBox 6">
            <a:extLst>
              <a:ext uri="{FF2B5EF4-FFF2-40B4-BE49-F238E27FC236}">
                <a16:creationId xmlns:a16="http://schemas.microsoft.com/office/drawing/2014/main" id="{E06EEEE2-AAD4-9315-AEE6-EB1A04210FB1}"/>
              </a:ext>
            </a:extLst>
          </p:cNvPr>
          <p:cNvSpPr txBox="1"/>
          <p:nvPr/>
        </p:nvSpPr>
        <p:spPr>
          <a:xfrm>
            <a:off x="1075763" y="1748118"/>
            <a:ext cx="9054355" cy="3785652"/>
          </a:xfrm>
          <a:prstGeom prst="rect">
            <a:avLst/>
          </a:prstGeom>
          <a:noFill/>
        </p:spPr>
        <p:txBody>
          <a:bodyPr wrap="square" rtlCol="0">
            <a:spAutoFit/>
          </a:bodyPr>
          <a:lstStyle/>
          <a:p>
            <a:r>
              <a:rPr lang="en-GB" sz="2400" dirty="0"/>
              <a:t>There are 11 separate maps showing the intended on-street parking restrictions in the various sections of the CPZ</a:t>
            </a:r>
          </a:p>
          <a:p>
            <a:endParaRPr lang="en-GB" sz="2400" dirty="0"/>
          </a:p>
          <a:p>
            <a:r>
              <a:rPr lang="en-GB" sz="2400" dirty="0"/>
              <a:t>To view these maps: </a:t>
            </a:r>
          </a:p>
          <a:p>
            <a:pPr marL="457200" indent="-457200">
              <a:buFont typeface="+mj-lt"/>
              <a:buAutoNum type="arabicPeriod"/>
            </a:pPr>
            <a:r>
              <a:rPr lang="en-GB" sz="2400" dirty="0"/>
              <a:t>google:  East Lothian parking management review</a:t>
            </a:r>
          </a:p>
          <a:p>
            <a:pPr marL="457200" indent="-457200">
              <a:buFont typeface="+mj-lt"/>
              <a:buAutoNum type="arabicPeriod"/>
            </a:pPr>
            <a:r>
              <a:rPr lang="en-GB" sz="2400" dirty="0"/>
              <a:t>Follow the </a:t>
            </a:r>
            <a:r>
              <a:rPr lang="en-GB" sz="2400" dirty="0" err="1"/>
              <a:t>storymaps.arcgis</a:t>
            </a:r>
            <a:r>
              <a:rPr lang="en-GB" sz="2400" dirty="0"/>
              <a:t> link </a:t>
            </a:r>
          </a:p>
          <a:p>
            <a:pPr marL="457200" indent="-457200">
              <a:buFont typeface="+mj-lt"/>
              <a:buAutoNum type="arabicPeriod"/>
            </a:pPr>
            <a:r>
              <a:rPr lang="en-GB" sz="2400" dirty="0"/>
              <a:t>Scroll down half the document to On Street Order 4, where you can view the maps, or even download them as a pdf file for closer inspection</a:t>
            </a:r>
          </a:p>
          <a:p>
            <a:endParaRPr lang="en-GB" sz="2400" dirty="0"/>
          </a:p>
        </p:txBody>
      </p:sp>
    </p:spTree>
    <p:extLst>
      <p:ext uri="{BB962C8B-B14F-4D97-AF65-F5344CB8AC3E}">
        <p14:creationId xmlns:p14="http://schemas.microsoft.com/office/powerpoint/2010/main" val="3532608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93AAFD-3115-8E39-A0B2-5539C46408DD}"/>
              </a:ext>
            </a:extLst>
          </p:cNvPr>
          <p:cNvSpPr txBox="1"/>
          <p:nvPr/>
        </p:nvSpPr>
        <p:spPr>
          <a:xfrm>
            <a:off x="610050" y="1236501"/>
            <a:ext cx="10647885" cy="2308324"/>
          </a:xfrm>
          <a:prstGeom prst="rect">
            <a:avLst/>
          </a:prstGeom>
          <a:noFill/>
        </p:spPr>
        <p:txBody>
          <a:bodyPr wrap="square" rtlCol="0">
            <a:spAutoFit/>
          </a:bodyPr>
          <a:lstStyle/>
          <a:p>
            <a:pPr marL="285750" indent="-285750">
              <a:buFont typeface="Arial" panose="020B0604020202020204" pitchFamily="34" charset="0"/>
              <a:buChar char="•"/>
            </a:pPr>
            <a:r>
              <a:rPr lang="en-GB" sz="3600" dirty="0"/>
              <a:t>2 separate days of parking studies in August</a:t>
            </a:r>
          </a:p>
          <a:p>
            <a:pPr marL="285750" indent="-285750">
              <a:buFont typeface="Arial" panose="020B0604020202020204" pitchFamily="34" charset="0"/>
              <a:buChar char="•"/>
            </a:pPr>
            <a:r>
              <a:rPr lang="en-GB" sz="3600" dirty="0"/>
              <a:t>3 Footfall surveys in November</a:t>
            </a:r>
          </a:p>
          <a:p>
            <a:pPr marL="285750" indent="-285750">
              <a:buFont typeface="Arial" panose="020B0604020202020204" pitchFamily="34" charset="0"/>
              <a:buChar char="•"/>
            </a:pPr>
            <a:r>
              <a:rPr lang="en-GB" sz="3600" dirty="0"/>
              <a:t>An economic impact assessment (in the Members’ Library)</a:t>
            </a:r>
          </a:p>
        </p:txBody>
      </p:sp>
      <p:sp>
        <p:nvSpPr>
          <p:cNvPr id="4" name="Title 1">
            <a:extLst>
              <a:ext uri="{FF2B5EF4-FFF2-40B4-BE49-F238E27FC236}">
                <a16:creationId xmlns:a16="http://schemas.microsoft.com/office/drawing/2014/main" id="{9E70F009-A532-3A69-ABB3-0CDD996F210C}"/>
              </a:ext>
            </a:extLst>
          </p:cNvPr>
          <p:cNvSpPr txBox="1">
            <a:spLocks/>
          </p:cNvSpPr>
          <p:nvPr/>
        </p:nvSpPr>
        <p:spPr>
          <a:xfrm>
            <a:off x="524164" y="254290"/>
            <a:ext cx="10515600" cy="817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chemeClr val="accent1"/>
                </a:solidFill>
              </a:rPr>
              <a:t>The Basis of the proposal</a:t>
            </a:r>
            <a:endParaRPr lang="en-GB" sz="4400" b="1" dirty="0">
              <a:solidFill>
                <a:schemeClr val="accent1"/>
              </a:solidFill>
            </a:endParaRPr>
          </a:p>
        </p:txBody>
      </p:sp>
    </p:spTree>
    <p:extLst>
      <p:ext uri="{BB962C8B-B14F-4D97-AF65-F5344CB8AC3E}">
        <p14:creationId xmlns:p14="http://schemas.microsoft.com/office/powerpoint/2010/main" val="4020736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FDB303-D809-67B3-3B69-7DAC731DCE3F}"/>
              </a:ext>
            </a:extLst>
          </p:cNvPr>
          <p:cNvSpPr txBox="1"/>
          <p:nvPr/>
        </p:nvSpPr>
        <p:spPr>
          <a:xfrm>
            <a:off x="457199" y="1364898"/>
            <a:ext cx="10913804" cy="3046988"/>
          </a:xfrm>
          <a:prstGeom prst="rect">
            <a:avLst/>
          </a:prstGeom>
          <a:noFill/>
        </p:spPr>
        <p:txBody>
          <a:bodyPr wrap="square" rtlCol="0">
            <a:spAutoFit/>
          </a:bodyPr>
          <a:lstStyle/>
          <a:p>
            <a:pPr marL="285750" indent="-285750">
              <a:buFont typeface="Arial" panose="020B0604020202020204" pitchFamily="34" charset="0"/>
              <a:buChar char="•"/>
            </a:pPr>
            <a:r>
              <a:rPr lang="en-GB" sz="2400" dirty="0"/>
              <a:t>Right in the introductory part: “There is substantial anecdotal evidence from the community and residents that there is a shortage of parking for residents and visitors to North Berwick. During the </a:t>
            </a:r>
            <a:r>
              <a:rPr lang="en-GB" sz="2400" b="1" dirty="0">
                <a:solidFill>
                  <a:schemeClr val="accent6">
                    <a:lumMod val="75000"/>
                  </a:schemeClr>
                </a:solidFill>
              </a:rPr>
              <a:t>Summer months, parking demand often outstrips available capacity</a:t>
            </a:r>
            <a:r>
              <a:rPr lang="en-GB" sz="2400" dirty="0"/>
              <a:t>”</a:t>
            </a:r>
          </a:p>
          <a:p>
            <a:pPr marL="285750" indent="-285750">
              <a:buFont typeface="Arial" panose="020B0604020202020204" pitchFamily="34" charset="0"/>
              <a:buChar char="•"/>
            </a:pPr>
            <a:r>
              <a:rPr lang="en-GB" sz="2400" dirty="0"/>
              <a:t>And under identified problems: “Significant </a:t>
            </a:r>
            <a:r>
              <a:rPr lang="en-GB" sz="2400" b="1" dirty="0">
                <a:solidFill>
                  <a:schemeClr val="accent6">
                    <a:lumMod val="75000"/>
                  </a:schemeClr>
                </a:solidFill>
              </a:rPr>
              <a:t>seasonal</a:t>
            </a:r>
            <a:r>
              <a:rPr lang="en-GB" sz="2400" dirty="0"/>
              <a:t> parking problems linked to tourism.”</a:t>
            </a:r>
          </a:p>
          <a:p>
            <a:pPr lvl="1"/>
            <a:r>
              <a:rPr lang="en-GB" sz="2400" dirty="0"/>
              <a:t>     </a:t>
            </a:r>
          </a:p>
          <a:p>
            <a:pPr marL="285750" indent="-285750">
              <a:buFont typeface="Arial" panose="020B0604020202020204" pitchFamily="34" charset="0"/>
              <a:buChar char="•"/>
            </a:pPr>
            <a:endParaRPr lang="en-GB" sz="2400" dirty="0"/>
          </a:p>
        </p:txBody>
      </p:sp>
      <p:sp>
        <p:nvSpPr>
          <p:cNvPr id="5" name="TextBox 4">
            <a:extLst>
              <a:ext uri="{FF2B5EF4-FFF2-40B4-BE49-F238E27FC236}">
                <a16:creationId xmlns:a16="http://schemas.microsoft.com/office/drawing/2014/main" id="{C286021D-4B73-B8AF-58F8-50588D2281D5}"/>
              </a:ext>
            </a:extLst>
          </p:cNvPr>
          <p:cNvSpPr txBox="1"/>
          <p:nvPr/>
        </p:nvSpPr>
        <p:spPr>
          <a:xfrm>
            <a:off x="304798" y="251221"/>
            <a:ext cx="11218607" cy="769441"/>
          </a:xfrm>
          <a:prstGeom prst="rect">
            <a:avLst/>
          </a:prstGeom>
          <a:noFill/>
        </p:spPr>
        <p:txBody>
          <a:bodyPr wrap="square" rtlCol="0">
            <a:spAutoFit/>
          </a:bodyPr>
          <a:lstStyle/>
          <a:p>
            <a:r>
              <a:rPr lang="en-GB" sz="4400" b="1" dirty="0">
                <a:solidFill>
                  <a:schemeClr val="accent1"/>
                </a:solidFill>
                <a:latin typeface="+mj-lt"/>
                <a:ea typeface="+mj-ea"/>
                <a:cs typeface="+mj-cs"/>
              </a:rPr>
              <a:t>The Economic Impact Assessment - Seasonal</a:t>
            </a:r>
          </a:p>
        </p:txBody>
      </p:sp>
    </p:spTree>
    <p:extLst>
      <p:ext uri="{BB962C8B-B14F-4D97-AF65-F5344CB8AC3E}">
        <p14:creationId xmlns:p14="http://schemas.microsoft.com/office/powerpoint/2010/main" val="636935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A643BD-49F3-EB11-582D-597CB534E5D8}"/>
              </a:ext>
            </a:extLst>
          </p:cNvPr>
          <p:cNvPicPr>
            <a:picLocks noChangeAspect="1"/>
          </p:cNvPicPr>
          <p:nvPr/>
        </p:nvPicPr>
        <p:blipFill>
          <a:blip r:embed="rId2"/>
          <a:stretch>
            <a:fillRect/>
          </a:stretch>
        </p:blipFill>
        <p:spPr>
          <a:xfrm>
            <a:off x="5643597" y="1162463"/>
            <a:ext cx="5206129" cy="2403863"/>
          </a:xfrm>
          <a:prstGeom prst="rect">
            <a:avLst/>
          </a:prstGeom>
        </p:spPr>
      </p:pic>
      <p:pic>
        <p:nvPicPr>
          <p:cNvPr id="7" name="Picture 6">
            <a:extLst>
              <a:ext uri="{FF2B5EF4-FFF2-40B4-BE49-F238E27FC236}">
                <a16:creationId xmlns:a16="http://schemas.microsoft.com/office/drawing/2014/main" id="{8ABE0EEE-FD5B-54F9-D362-B1B3437D1E86}"/>
              </a:ext>
            </a:extLst>
          </p:cNvPr>
          <p:cNvPicPr>
            <a:picLocks noChangeAspect="1"/>
          </p:cNvPicPr>
          <p:nvPr/>
        </p:nvPicPr>
        <p:blipFill>
          <a:blip r:embed="rId3"/>
          <a:stretch>
            <a:fillRect/>
          </a:stretch>
        </p:blipFill>
        <p:spPr>
          <a:xfrm>
            <a:off x="5643597" y="3566326"/>
            <a:ext cx="5205507" cy="3111697"/>
          </a:xfrm>
          <a:prstGeom prst="rect">
            <a:avLst/>
          </a:prstGeom>
        </p:spPr>
      </p:pic>
      <p:sp>
        <p:nvSpPr>
          <p:cNvPr id="8" name="TextBox 7">
            <a:extLst>
              <a:ext uri="{FF2B5EF4-FFF2-40B4-BE49-F238E27FC236}">
                <a16:creationId xmlns:a16="http://schemas.microsoft.com/office/drawing/2014/main" id="{85E52128-8C4F-AF8C-6E2F-C6A4167ED2A6}"/>
              </a:ext>
            </a:extLst>
          </p:cNvPr>
          <p:cNvSpPr txBox="1"/>
          <p:nvPr/>
        </p:nvSpPr>
        <p:spPr>
          <a:xfrm>
            <a:off x="581638" y="1268664"/>
            <a:ext cx="4894931" cy="4524315"/>
          </a:xfrm>
          <a:prstGeom prst="rect">
            <a:avLst/>
          </a:prstGeom>
          <a:noFill/>
        </p:spPr>
        <p:txBody>
          <a:bodyPr wrap="square" rtlCol="0">
            <a:spAutoFit/>
          </a:bodyPr>
          <a:lstStyle/>
          <a:p>
            <a:r>
              <a:rPr lang="en-GB" sz="3200" b="1" dirty="0"/>
              <a:t>Average Occupancy of Parking Spaces</a:t>
            </a:r>
          </a:p>
          <a:p>
            <a:endParaRPr lang="en-GB" sz="3200" dirty="0"/>
          </a:p>
          <a:p>
            <a:r>
              <a:rPr lang="en-GB" sz="3200" dirty="0"/>
              <a:t>Beach Road highest with 81% / 89% at 7am – how many of them will still be there in the future, because they have parking permits?  Most of them!</a:t>
            </a:r>
          </a:p>
        </p:txBody>
      </p:sp>
      <p:sp>
        <p:nvSpPr>
          <p:cNvPr id="2" name="TextBox 1">
            <a:extLst>
              <a:ext uri="{FF2B5EF4-FFF2-40B4-BE49-F238E27FC236}">
                <a16:creationId xmlns:a16="http://schemas.microsoft.com/office/drawing/2014/main" id="{0257FF4D-AE4C-3766-F68D-FE05F5F08327}"/>
              </a:ext>
            </a:extLst>
          </p:cNvPr>
          <p:cNvSpPr txBox="1"/>
          <p:nvPr/>
        </p:nvSpPr>
        <p:spPr>
          <a:xfrm>
            <a:off x="304798" y="251221"/>
            <a:ext cx="11610365" cy="769441"/>
          </a:xfrm>
          <a:prstGeom prst="rect">
            <a:avLst/>
          </a:prstGeom>
          <a:noFill/>
        </p:spPr>
        <p:txBody>
          <a:bodyPr wrap="square" rtlCol="0">
            <a:spAutoFit/>
          </a:bodyPr>
          <a:lstStyle/>
          <a:p>
            <a:r>
              <a:rPr lang="en-GB" sz="4400" b="1" dirty="0">
                <a:solidFill>
                  <a:schemeClr val="accent1"/>
                </a:solidFill>
                <a:latin typeface="+mj-lt"/>
                <a:ea typeface="+mj-ea"/>
                <a:cs typeface="+mj-cs"/>
              </a:rPr>
              <a:t>The Economic Impact Assessment - Occupancy</a:t>
            </a:r>
          </a:p>
        </p:txBody>
      </p:sp>
    </p:spTree>
    <p:extLst>
      <p:ext uri="{BB962C8B-B14F-4D97-AF65-F5344CB8AC3E}">
        <p14:creationId xmlns:p14="http://schemas.microsoft.com/office/powerpoint/2010/main" val="3774726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86021D-4B73-B8AF-58F8-50588D2281D5}"/>
              </a:ext>
            </a:extLst>
          </p:cNvPr>
          <p:cNvSpPr txBox="1"/>
          <p:nvPr/>
        </p:nvSpPr>
        <p:spPr>
          <a:xfrm>
            <a:off x="251790" y="152790"/>
            <a:ext cx="10819330" cy="769441"/>
          </a:xfrm>
          <a:prstGeom prst="rect">
            <a:avLst/>
          </a:prstGeom>
          <a:noFill/>
        </p:spPr>
        <p:txBody>
          <a:bodyPr wrap="square" rtlCol="0">
            <a:spAutoFit/>
          </a:bodyPr>
          <a:lstStyle/>
          <a:p>
            <a:r>
              <a:rPr lang="en-GB" sz="4400" b="1" dirty="0">
                <a:solidFill>
                  <a:schemeClr val="accent1"/>
                </a:solidFill>
                <a:latin typeface="+mj-lt"/>
                <a:ea typeface="+mj-ea"/>
                <a:cs typeface="+mj-cs"/>
              </a:rPr>
              <a:t>The Economic Impact Assessment - LTS</a:t>
            </a:r>
          </a:p>
        </p:txBody>
      </p:sp>
      <p:sp>
        <p:nvSpPr>
          <p:cNvPr id="2" name="TextBox 1">
            <a:extLst>
              <a:ext uri="{FF2B5EF4-FFF2-40B4-BE49-F238E27FC236}">
                <a16:creationId xmlns:a16="http://schemas.microsoft.com/office/drawing/2014/main" id="{A81AA3F0-AA3E-7D9A-528A-B02E54EBC779}"/>
              </a:ext>
            </a:extLst>
          </p:cNvPr>
          <p:cNvSpPr txBox="1"/>
          <p:nvPr/>
        </p:nvSpPr>
        <p:spPr>
          <a:xfrm>
            <a:off x="384296" y="1169829"/>
            <a:ext cx="9912484" cy="4893647"/>
          </a:xfrm>
          <a:prstGeom prst="rect">
            <a:avLst/>
          </a:prstGeom>
          <a:noFill/>
        </p:spPr>
        <p:txBody>
          <a:bodyPr wrap="square" rtlCol="0">
            <a:spAutoFit/>
          </a:bodyPr>
          <a:lstStyle/>
          <a:p>
            <a:r>
              <a:rPr lang="en-GB" sz="2400" dirty="0"/>
              <a:t>Reference to the Local Transport Strategy: “Key Point: The strategy highlights the need for parking intervention as a measure to </a:t>
            </a:r>
            <a:r>
              <a:rPr lang="en-GB" sz="2400" u="sng" dirty="0"/>
              <a:t>encourage modal shift and to promote better travel behaviours</a:t>
            </a:r>
            <a:r>
              <a:rPr lang="en-GB" sz="2400" dirty="0"/>
              <a:t>” and the CPZ scheme is meant to be an incentive to use more sustainable travel choices, but:</a:t>
            </a:r>
          </a:p>
          <a:p>
            <a:endParaRPr lang="en-GB" sz="2400" dirty="0"/>
          </a:p>
          <a:p>
            <a:pPr marL="285750" indent="-285750">
              <a:buFont typeface="Arial" panose="020B0604020202020204" pitchFamily="34" charset="0"/>
              <a:buChar char="•"/>
            </a:pPr>
            <a:r>
              <a:rPr lang="en-GB" sz="2400" dirty="0"/>
              <a:t>No additional public transport is provided to provide alternatives to car use for people living outside walking distance to their destination.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 use of bicycles is in a town with NB’s topography only possible for the youngest and fittest.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And only some of the young and fit living in the vicinity of the town centre may be encouraged to walk more often rather than to use their car. </a:t>
            </a:r>
          </a:p>
        </p:txBody>
      </p:sp>
    </p:spTree>
    <p:extLst>
      <p:ext uri="{BB962C8B-B14F-4D97-AF65-F5344CB8AC3E}">
        <p14:creationId xmlns:p14="http://schemas.microsoft.com/office/powerpoint/2010/main" val="2867047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C837CFD-756E-BFF2-3546-BDA0FD145227}"/>
              </a:ext>
            </a:extLst>
          </p:cNvPr>
          <p:cNvSpPr txBox="1"/>
          <p:nvPr/>
        </p:nvSpPr>
        <p:spPr>
          <a:xfrm>
            <a:off x="196644" y="113566"/>
            <a:ext cx="10333703" cy="1384995"/>
          </a:xfrm>
          <a:prstGeom prst="rect">
            <a:avLst/>
          </a:prstGeom>
          <a:noFill/>
        </p:spPr>
        <p:txBody>
          <a:bodyPr wrap="square" rtlCol="0">
            <a:spAutoFit/>
          </a:bodyPr>
          <a:lstStyle/>
          <a:p>
            <a:r>
              <a:rPr lang="en-GB" sz="4400" b="1" dirty="0">
                <a:solidFill>
                  <a:schemeClr val="accent1"/>
                </a:solidFill>
                <a:latin typeface="+mj-lt"/>
                <a:ea typeface="+mj-ea"/>
                <a:cs typeface="+mj-cs"/>
              </a:rPr>
              <a:t>The Economic Impact Assessment </a:t>
            </a:r>
          </a:p>
          <a:p>
            <a:r>
              <a:rPr lang="en-GB" sz="4000" b="1" dirty="0">
                <a:solidFill>
                  <a:schemeClr val="accent1"/>
                </a:solidFill>
                <a:latin typeface="+mj-lt"/>
                <a:ea typeface="+mj-ea"/>
                <a:cs typeface="+mj-cs"/>
              </a:rPr>
              <a:t>Identified Problems</a:t>
            </a:r>
          </a:p>
        </p:txBody>
      </p:sp>
      <p:sp>
        <p:nvSpPr>
          <p:cNvPr id="7" name="TextBox 6">
            <a:extLst>
              <a:ext uri="{FF2B5EF4-FFF2-40B4-BE49-F238E27FC236}">
                <a16:creationId xmlns:a16="http://schemas.microsoft.com/office/drawing/2014/main" id="{4AE28314-8911-12A5-9151-454F33A054E5}"/>
              </a:ext>
            </a:extLst>
          </p:cNvPr>
          <p:cNvSpPr txBox="1"/>
          <p:nvPr/>
        </p:nvSpPr>
        <p:spPr>
          <a:xfrm>
            <a:off x="264301" y="1589165"/>
            <a:ext cx="11524576" cy="4893647"/>
          </a:xfrm>
          <a:prstGeom prst="rect">
            <a:avLst/>
          </a:prstGeom>
          <a:noFill/>
        </p:spPr>
        <p:txBody>
          <a:bodyPr wrap="square" rtlCol="0">
            <a:spAutoFit/>
          </a:bodyPr>
          <a:lstStyle/>
          <a:p>
            <a:pPr marL="285750" indent="-285750">
              <a:buFont typeface="Arial" panose="020B0604020202020204" pitchFamily="34" charset="0"/>
              <a:buChar char="•"/>
            </a:pPr>
            <a:r>
              <a:rPr lang="en-GB" sz="2400" dirty="0"/>
              <a:t>Significant </a:t>
            </a:r>
            <a:r>
              <a:rPr lang="en-GB" sz="2400" b="1" dirty="0">
                <a:solidFill>
                  <a:schemeClr val="accent6">
                    <a:lumMod val="75000"/>
                  </a:schemeClr>
                </a:solidFill>
              </a:rPr>
              <a:t>seasonal</a:t>
            </a:r>
            <a:r>
              <a:rPr lang="en-GB" sz="2400" dirty="0"/>
              <a:t> parking problems linked to tourism. Insufficient on and </a:t>
            </a:r>
            <a:r>
              <a:rPr lang="en-GB" sz="2400" dirty="0" err="1"/>
              <a:t>offstreet</a:t>
            </a:r>
            <a:r>
              <a:rPr lang="en-GB" sz="2400" dirty="0"/>
              <a:t> parking supply and poor turnover of spaces leading to on-street overflow parking affecting residential parking</a:t>
            </a:r>
          </a:p>
          <a:p>
            <a:pPr marL="800100" lvl="1" indent="-342900">
              <a:buFont typeface="Wingdings" panose="05000000000000000000" pitchFamily="2" charset="2"/>
              <a:buChar char="Ø"/>
            </a:pPr>
            <a:r>
              <a:rPr lang="en-GB" sz="2400" dirty="0"/>
              <a:t>Note the word seasonal (again)!</a:t>
            </a:r>
          </a:p>
          <a:p>
            <a:pPr marL="742950" lvl="1"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On-street overflow parking around The Glebe car park and North Berwick railway station </a:t>
            </a:r>
          </a:p>
          <a:p>
            <a:pPr marL="800100" lvl="1" indent="-342900">
              <a:buFont typeface="Wingdings" panose="05000000000000000000" pitchFamily="2" charset="2"/>
              <a:buChar char="Ø"/>
            </a:pPr>
            <a:r>
              <a:rPr lang="en-GB" sz="2400" dirty="0"/>
              <a:t>Both will get worse, just move a bit further away</a:t>
            </a:r>
          </a:p>
          <a:p>
            <a:pPr marL="742950" lvl="1"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Lack of enforcement of parking restrictions leading to deliberate violation</a:t>
            </a:r>
          </a:p>
          <a:p>
            <a:pPr marL="800100" lvl="1" indent="-342900">
              <a:buFont typeface="Wingdings" panose="05000000000000000000" pitchFamily="2" charset="2"/>
              <a:buChar char="Ø"/>
            </a:pPr>
            <a:r>
              <a:rPr lang="en-GB" sz="2400" dirty="0"/>
              <a:t>Yes, we will get more parking wardens</a:t>
            </a:r>
          </a:p>
          <a:p>
            <a:pPr lvl="1"/>
            <a:endParaRPr lang="en-GB" sz="2400" dirty="0"/>
          </a:p>
          <a:p>
            <a:pPr marL="285750" indent="-285750">
              <a:buFont typeface="Arial" panose="020B0604020202020204" pitchFamily="34" charset="0"/>
              <a:buChar char="•"/>
            </a:pPr>
            <a:r>
              <a:rPr lang="en-GB" sz="2400" dirty="0"/>
              <a:t>Lack of provision for long-stay parking creating long-stay on-street parking</a:t>
            </a:r>
          </a:p>
          <a:p>
            <a:pPr marL="800100" lvl="1" indent="-342900">
              <a:buFont typeface="Wingdings" panose="05000000000000000000" pitchFamily="2" charset="2"/>
              <a:buChar char="Ø"/>
            </a:pPr>
            <a:r>
              <a:rPr lang="en-GB" sz="2400" dirty="0"/>
              <a:t>No new long-stay parking created, so problem only moved to residential street</a:t>
            </a:r>
          </a:p>
        </p:txBody>
      </p:sp>
    </p:spTree>
    <p:extLst>
      <p:ext uri="{BB962C8B-B14F-4D97-AF65-F5344CB8AC3E}">
        <p14:creationId xmlns:p14="http://schemas.microsoft.com/office/powerpoint/2010/main" val="1377868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113683-F15F-A35E-23E0-115C6A3AA4C3}"/>
              </a:ext>
            </a:extLst>
          </p:cNvPr>
          <p:cNvSpPr txBox="1"/>
          <p:nvPr/>
        </p:nvSpPr>
        <p:spPr>
          <a:xfrm>
            <a:off x="162094" y="10160"/>
            <a:ext cx="9195265" cy="1384995"/>
          </a:xfrm>
          <a:prstGeom prst="rect">
            <a:avLst/>
          </a:prstGeom>
          <a:noFill/>
        </p:spPr>
        <p:txBody>
          <a:bodyPr wrap="square" rtlCol="0">
            <a:spAutoFit/>
          </a:bodyPr>
          <a:lstStyle/>
          <a:p>
            <a:r>
              <a:rPr lang="en-GB" sz="4400" b="1" dirty="0">
                <a:solidFill>
                  <a:schemeClr val="accent1"/>
                </a:solidFill>
                <a:latin typeface="+mj-lt"/>
                <a:ea typeface="+mj-ea"/>
                <a:cs typeface="+mj-cs"/>
              </a:rPr>
              <a:t>The Economic Impact Assessment </a:t>
            </a:r>
          </a:p>
          <a:p>
            <a:r>
              <a:rPr lang="en-GB" sz="4000" b="1" dirty="0">
                <a:solidFill>
                  <a:schemeClr val="accent1"/>
                </a:solidFill>
                <a:latin typeface="+mj-lt"/>
                <a:ea typeface="+mj-ea"/>
                <a:cs typeface="+mj-cs"/>
              </a:rPr>
              <a:t>Identified Problems</a:t>
            </a:r>
          </a:p>
        </p:txBody>
      </p:sp>
      <p:sp>
        <p:nvSpPr>
          <p:cNvPr id="5" name="TextBox 4">
            <a:extLst>
              <a:ext uri="{FF2B5EF4-FFF2-40B4-BE49-F238E27FC236}">
                <a16:creationId xmlns:a16="http://schemas.microsoft.com/office/drawing/2014/main" id="{E2377888-071F-60E5-E7BD-0B4771A88546}"/>
              </a:ext>
            </a:extLst>
          </p:cNvPr>
          <p:cNvSpPr txBox="1"/>
          <p:nvPr/>
        </p:nvSpPr>
        <p:spPr>
          <a:xfrm>
            <a:off x="269564" y="1227182"/>
            <a:ext cx="11652871" cy="5632311"/>
          </a:xfrm>
          <a:prstGeom prst="rect">
            <a:avLst/>
          </a:prstGeom>
          <a:noFill/>
        </p:spPr>
        <p:txBody>
          <a:bodyPr wrap="square" rtlCol="0">
            <a:spAutoFit/>
          </a:bodyPr>
          <a:lstStyle/>
          <a:p>
            <a:pPr marL="285750" indent="-285750">
              <a:buFont typeface="Arial" panose="020B0604020202020204" pitchFamily="34" charset="0"/>
              <a:buChar char="•"/>
            </a:pPr>
            <a:r>
              <a:rPr lang="en-GB" sz="2400" dirty="0"/>
              <a:t>Lack of Blue Badge parking on High Street</a:t>
            </a:r>
          </a:p>
          <a:p>
            <a:pPr marL="800100" lvl="1" indent="-342900">
              <a:buFont typeface="Wingdings" panose="05000000000000000000" pitchFamily="2" charset="2"/>
              <a:buChar char="Ø"/>
            </a:pPr>
            <a:r>
              <a:rPr lang="en-GB" sz="2400" dirty="0"/>
              <a:t>2 new blue badge spaces</a:t>
            </a:r>
          </a:p>
          <a:p>
            <a:pPr marL="800100" lvl="1" indent="-342900">
              <a:buFont typeface="Wingdings" panose="05000000000000000000" pitchFamily="2" charset="2"/>
              <a:buChar char="Ø"/>
            </a:pPr>
            <a:r>
              <a:rPr lang="en-GB" sz="2400" dirty="0"/>
              <a:t>Changes to the use of blue badges in the High Street.  This is not new Blue Badge spaces.  Blue Badge spaces are bigger by design for a reason.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Retailers experiencing difficulties with deliveries including abuse of loading bays and double parking on the carriageway</a:t>
            </a:r>
          </a:p>
          <a:p>
            <a:pPr marL="800100" lvl="1" indent="-342900">
              <a:buFont typeface="Wingdings" panose="05000000000000000000" pitchFamily="2" charset="2"/>
              <a:buChar char="Ø"/>
            </a:pPr>
            <a:r>
              <a:rPr lang="en-GB" sz="2400" dirty="0"/>
              <a:t>The only protection against that is the increase in parking wardens (but retailers get even fewer loading bays in the East End)</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Signage to off-street car parks could be improved</a:t>
            </a:r>
          </a:p>
          <a:p>
            <a:pPr marL="800100" lvl="1" indent="-342900">
              <a:buFont typeface="Wingdings" panose="05000000000000000000" pitchFamily="2" charset="2"/>
              <a:buChar char="Ø"/>
            </a:pPr>
            <a:r>
              <a:rPr lang="en-GB" sz="2400" dirty="0"/>
              <a:t>Is there any provision for that in the TRO?</a:t>
            </a:r>
          </a:p>
          <a:p>
            <a:pPr marL="800100" lvl="1" indent="-342900">
              <a:buFont typeface="Wingdings" panose="05000000000000000000" pitchFamily="2" charset="2"/>
              <a:buChar char="Ø"/>
            </a:pPr>
            <a:endParaRPr lang="en-GB" sz="2400" dirty="0"/>
          </a:p>
          <a:p>
            <a:pPr marL="285750" indent="-285750">
              <a:buFont typeface="Arial" panose="020B0604020202020204" pitchFamily="34" charset="0"/>
              <a:buChar char="•"/>
            </a:pPr>
            <a:r>
              <a:rPr lang="en-GB" sz="2400" dirty="0"/>
              <a:t>Short-term on-street problems at peak school travel periods around schools</a:t>
            </a:r>
          </a:p>
          <a:p>
            <a:pPr marL="800100" lvl="1" indent="-342900">
              <a:buFont typeface="Wingdings" panose="05000000000000000000" pitchFamily="2" charset="2"/>
              <a:buChar char="Ø"/>
            </a:pPr>
            <a:r>
              <a:rPr lang="en-GB" sz="2400" dirty="0"/>
              <a:t>Not at all affected by the TRO</a:t>
            </a:r>
            <a:endParaRPr lang="en-GB" dirty="0"/>
          </a:p>
        </p:txBody>
      </p:sp>
    </p:spTree>
    <p:extLst>
      <p:ext uri="{BB962C8B-B14F-4D97-AF65-F5344CB8AC3E}">
        <p14:creationId xmlns:p14="http://schemas.microsoft.com/office/powerpoint/2010/main" val="2168837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25EF31-8C50-3756-B674-65E76A58CBA6}"/>
              </a:ext>
            </a:extLst>
          </p:cNvPr>
          <p:cNvSpPr txBox="1"/>
          <p:nvPr/>
        </p:nvSpPr>
        <p:spPr>
          <a:xfrm>
            <a:off x="305973" y="74953"/>
            <a:ext cx="9929407" cy="1384995"/>
          </a:xfrm>
          <a:prstGeom prst="rect">
            <a:avLst/>
          </a:prstGeom>
          <a:noFill/>
        </p:spPr>
        <p:txBody>
          <a:bodyPr wrap="square" rtlCol="0">
            <a:spAutoFit/>
          </a:bodyPr>
          <a:lstStyle/>
          <a:p>
            <a:r>
              <a:rPr lang="en-GB" sz="4400" b="1" dirty="0">
                <a:solidFill>
                  <a:schemeClr val="accent1"/>
                </a:solidFill>
                <a:latin typeface="+mj-lt"/>
                <a:ea typeface="+mj-ea"/>
                <a:cs typeface="+mj-cs"/>
              </a:rPr>
              <a:t>The Economic Impact Assessment </a:t>
            </a:r>
          </a:p>
          <a:p>
            <a:r>
              <a:rPr lang="en-GB" sz="4000" b="1" dirty="0">
                <a:solidFill>
                  <a:schemeClr val="accent1"/>
                </a:solidFill>
                <a:latin typeface="+mj-lt"/>
                <a:ea typeface="+mj-ea"/>
                <a:cs typeface="+mj-cs"/>
              </a:rPr>
              <a:t>Charrette</a:t>
            </a:r>
          </a:p>
        </p:txBody>
      </p:sp>
      <p:sp>
        <p:nvSpPr>
          <p:cNvPr id="3" name="TextBox 2">
            <a:extLst>
              <a:ext uri="{FF2B5EF4-FFF2-40B4-BE49-F238E27FC236}">
                <a16:creationId xmlns:a16="http://schemas.microsoft.com/office/drawing/2014/main" id="{97916A74-4E33-FA32-9D5C-BBA778062F16}"/>
              </a:ext>
            </a:extLst>
          </p:cNvPr>
          <p:cNvSpPr txBox="1"/>
          <p:nvPr/>
        </p:nvSpPr>
        <p:spPr>
          <a:xfrm>
            <a:off x="392766" y="1655690"/>
            <a:ext cx="10452215" cy="2677656"/>
          </a:xfrm>
          <a:prstGeom prst="rect">
            <a:avLst/>
          </a:prstGeom>
          <a:noFill/>
        </p:spPr>
        <p:txBody>
          <a:bodyPr wrap="square" rtlCol="0">
            <a:spAutoFit/>
          </a:bodyPr>
          <a:lstStyle/>
          <a:p>
            <a:r>
              <a:rPr lang="en-GB" sz="2400" dirty="0"/>
              <a:t>Reference to the Charrette:</a:t>
            </a:r>
          </a:p>
          <a:p>
            <a:endParaRPr lang="en-GB" sz="2400" dirty="0"/>
          </a:p>
          <a:p>
            <a:r>
              <a:rPr lang="en-GB" sz="2400" dirty="0"/>
              <a:t>“Key Point: The North Berwick Charette identifies parking problems within the town and also identifies socially acceptable interventions”</a:t>
            </a:r>
          </a:p>
          <a:p>
            <a:endParaRPr lang="en-GB" sz="2400" dirty="0"/>
          </a:p>
          <a:p>
            <a:r>
              <a:rPr lang="en-GB" sz="2400" dirty="0">
                <a:sym typeface="Wingdings" panose="05000000000000000000" pitchFamily="2" charset="2"/>
              </a:rPr>
              <a:t>The main Charrette recommendation for the East End of the High Street is to be thrown out!</a:t>
            </a:r>
            <a:endParaRPr lang="en-GB" sz="2400" dirty="0"/>
          </a:p>
        </p:txBody>
      </p:sp>
    </p:spTree>
    <p:extLst>
      <p:ext uri="{BB962C8B-B14F-4D97-AF65-F5344CB8AC3E}">
        <p14:creationId xmlns:p14="http://schemas.microsoft.com/office/powerpoint/2010/main" val="3842313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86021D-4B73-B8AF-58F8-50588D2281D5}"/>
              </a:ext>
            </a:extLst>
          </p:cNvPr>
          <p:cNvSpPr txBox="1"/>
          <p:nvPr/>
        </p:nvSpPr>
        <p:spPr>
          <a:xfrm>
            <a:off x="240494" y="77794"/>
            <a:ext cx="8432184" cy="1384995"/>
          </a:xfrm>
          <a:prstGeom prst="rect">
            <a:avLst/>
          </a:prstGeom>
          <a:noFill/>
        </p:spPr>
        <p:txBody>
          <a:bodyPr wrap="square" rtlCol="0">
            <a:spAutoFit/>
          </a:bodyPr>
          <a:lstStyle/>
          <a:p>
            <a:r>
              <a:rPr lang="en-GB" sz="4400" b="1" dirty="0">
                <a:solidFill>
                  <a:schemeClr val="accent1"/>
                </a:solidFill>
                <a:latin typeface="+mj-lt"/>
                <a:ea typeface="+mj-ea"/>
                <a:cs typeface="+mj-cs"/>
              </a:rPr>
              <a:t>The Economic Impact Assessment </a:t>
            </a:r>
            <a:r>
              <a:rPr lang="en-GB" sz="4000" b="1" dirty="0">
                <a:solidFill>
                  <a:schemeClr val="accent1"/>
                </a:solidFill>
                <a:latin typeface="+mj-lt"/>
                <a:ea typeface="+mj-ea"/>
                <a:cs typeface="+mj-cs"/>
              </a:rPr>
              <a:t>Impact on shops</a:t>
            </a:r>
            <a:endParaRPr lang="en-GB" sz="4800" b="1" dirty="0">
              <a:solidFill>
                <a:schemeClr val="accent1"/>
              </a:solidFill>
              <a:latin typeface="+mj-lt"/>
              <a:ea typeface="+mj-ea"/>
              <a:cs typeface="+mj-cs"/>
            </a:endParaRPr>
          </a:p>
        </p:txBody>
      </p:sp>
      <p:sp>
        <p:nvSpPr>
          <p:cNvPr id="2" name="TextBox 1">
            <a:extLst>
              <a:ext uri="{FF2B5EF4-FFF2-40B4-BE49-F238E27FC236}">
                <a16:creationId xmlns:a16="http://schemas.microsoft.com/office/drawing/2014/main" id="{B6C04C99-1FA1-D9BD-8E53-E82D4ED42796}"/>
              </a:ext>
            </a:extLst>
          </p:cNvPr>
          <p:cNvSpPr txBox="1"/>
          <p:nvPr/>
        </p:nvSpPr>
        <p:spPr>
          <a:xfrm>
            <a:off x="388873" y="1622950"/>
            <a:ext cx="11016546" cy="5262979"/>
          </a:xfrm>
          <a:prstGeom prst="rect">
            <a:avLst/>
          </a:prstGeom>
          <a:noFill/>
        </p:spPr>
        <p:txBody>
          <a:bodyPr wrap="square" rtlCol="0">
            <a:spAutoFit/>
          </a:bodyPr>
          <a:lstStyle/>
          <a:p>
            <a:pPr marL="285750" indent="-285750">
              <a:buFont typeface="Arial" panose="020B0604020202020204" pitchFamily="34" charset="0"/>
              <a:buChar char="•"/>
            </a:pPr>
            <a:r>
              <a:rPr lang="en-GB" sz="2400" dirty="0"/>
              <a:t>6.4.2 A key concern for local businesses is that parking restrictions and any reduction in parking spaces as a consequence of proposals on the east end of the High Street will lead to financial loss as the market share for cyclists and pedestrians is much lower. This is due to perceptions that most visitors to shops travel by car rather than walking or wheeling.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6.4.3 However, the evidence suggests that retailers over-estimate the contribution of drivers to footfall. </a:t>
            </a:r>
          </a:p>
          <a:p>
            <a:pPr marL="800100" lvl="1" indent="-342900">
              <a:buFont typeface="Wingdings" panose="05000000000000000000" pitchFamily="2" charset="2"/>
              <a:buChar char="à"/>
            </a:pPr>
            <a:r>
              <a:rPr lang="en-GB" sz="2400" dirty="0">
                <a:sym typeface="Wingdings" panose="05000000000000000000" pitchFamily="2" charset="2"/>
              </a:rPr>
              <a:t>  Question:   And where is this evidence from?</a:t>
            </a:r>
          </a:p>
          <a:p>
            <a:pPr lvl="2"/>
            <a:r>
              <a:rPr lang="en-GB" sz="2400" dirty="0">
                <a:sym typeface="Wingdings" panose="05000000000000000000" pitchFamily="2" charset="2"/>
              </a:rPr>
              <a:t>Answer:      From Bristol, where 42% of customers lived within half a mile,</a:t>
            </a:r>
          </a:p>
          <a:p>
            <a:pPr lvl="2"/>
            <a:r>
              <a:rPr lang="en-GB" sz="2400" dirty="0">
                <a:sym typeface="Wingdings" panose="05000000000000000000" pitchFamily="2" charset="2"/>
              </a:rPr>
              <a:t>                         not 12% as retailers believed, </a:t>
            </a:r>
          </a:p>
          <a:p>
            <a:pPr lvl="2"/>
            <a:r>
              <a:rPr lang="en-GB" sz="2400" dirty="0">
                <a:sym typeface="Wingdings" panose="05000000000000000000" pitchFamily="2" charset="2"/>
              </a:rPr>
              <a:t>                     and Toronto, where 10% of customers arrived by car –</a:t>
            </a:r>
          </a:p>
          <a:p>
            <a:pPr lvl="2"/>
            <a:r>
              <a:rPr lang="en-GB" sz="2400" dirty="0">
                <a:sym typeface="Wingdings" panose="05000000000000000000" pitchFamily="2" charset="2"/>
              </a:rPr>
              <a:t>	            like comparing NB with London!</a:t>
            </a:r>
          </a:p>
          <a:p>
            <a:pPr lvl="1"/>
            <a:endParaRPr lang="en-GB" sz="2400" dirty="0"/>
          </a:p>
        </p:txBody>
      </p:sp>
    </p:spTree>
    <p:extLst>
      <p:ext uri="{BB962C8B-B14F-4D97-AF65-F5344CB8AC3E}">
        <p14:creationId xmlns:p14="http://schemas.microsoft.com/office/powerpoint/2010/main" val="3510779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6B259B-46BC-C5AF-3848-64D636065A6B}"/>
              </a:ext>
            </a:extLst>
          </p:cNvPr>
          <p:cNvSpPr txBox="1"/>
          <p:nvPr/>
        </p:nvSpPr>
        <p:spPr>
          <a:xfrm>
            <a:off x="524164" y="1351508"/>
            <a:ext cx="9839036" cy="4893647"/>
          </a:xfrm>
          <a:prstGeom prst="rect">
            <a:avLst/>
          </a:prstGeom>
          <a:noFill/>
        </p:spPr>
        <p:txBody>
          <a:bodyPr wrap="square" rtlCol="0">
            <a:spAutoFit/>
          </a:bodyPr>
          <a:lstStyle/>
          <a:p>
            <a:r>
              <a:rPr lang="en-GB" sz="2400" dirty="0"/>
              <a:t>To cover the parking proposals and changes from last year’s proposal</a:t>
            </a:r>
          </a:p>
          <a:p>
            <a:endParaRPr lang="en-GB" sz="2400" dirty="0"/>
          </a:p>
          <a:p>
            <a:r>
              <a:rPr lang="en-GB" sz="2400" dirty="0"/>
              <a:t>To capture public comments and concerns on same to be shared with ELC</a:t>
            </a:r>
          </a:p>
          <a:p>
            <a:endParaRPr lang="en-GB" sz="2400" dirty="0"/>
          </a:p>
          <a:p>
            <a:r>
              <a:rPr lang="en-GB" sz="2400" b="1" i="1" dirty="0"/>
              <a:t>Please allow us to walk through the content, then we will open for discussion and ask you to raise your hand to manage comments and questions</a:t>
            </a:r>
            <a:endParaRPr lang="en-GB" sz="4800" b="1" i="1" dirty="0">
              <a:latin typeface="+mj-lt"/>
              <a:ea typeface="+mj-ea"/>
              <a:cs typeface="+mj-cs"/>
            </a:endParaRPr>
          </a:p>
          <a:p>
            <a:endParaRPr lang="en-GB" sz="4800" b="1" i="1" dirty="0">
              <a:latin typeface="+mj-lt"/>
              <a:ea typeface="+mj-ea"/>
              <a:cs typeface="+mj-cs"/>
            </a:endParaRPr>
          </a:p>
          <a:p>
            <a:r>
              <a:rPr lang="en-GB" sz="2400" b="1" dirty="0"/>
              <a:t>Point of Note </a:t>
            </a:r>
            <a:r>
              <a:rPr lang="en-GB" sz="2400" dirty="0"/>
              <a:t>- Council Officials have been invited to attend this meeting.  No acceptances were received.</a:t>
            </a:r>
          </a:p>
          <a:p>
            <a:endParaRPr lang="en-GB" sz="2400" dirty="0"/>
          </a:p>
          <a:p>
            <a:endParaRPr lang="en-GB" sz="2400" dirty="0"/>
          </a:p>
        </p:txBody>
      </p:sp>
      <p:sp>
        <p:nvSpPr>
          <p:cNvPr id="4" name="Title 1">
            <a:extLst>
              <a:ext uri="{FF2B5EF4-FFF2-40B4-BE49-F238E27FC236}">
                <a16:creationId xmlns:a16="http://schemas.microsoft.com/office/drawing/2014/main" id="{6474D4E1-C8B7-8E2E-870D-90C677DA8BD8}"/>
              </a:ext>
            </a:extLst>
          </p:cNvPr>
          <p:cNvSpPr txBox="1">
            <a:spLocks/>
          </p:cNvSpPr>
          <p:nvPr/>
        </p:nvSpPr>
        <p:spPr>
          <a:xfrm>
            <a:off x="524164" y="254290"/>
            <a:ext cx="10515600" cy="817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chemeClr val="accent1"/>
                </a:solidFill>
              </a:rPr>
              <a:t>Purpose of Meeting</a:t>
            </a:r>
            <a:endParaRPr lang="en-GB" sz="4400" b="1" dirty="0">
              <a:solidFill>
                <a:schemeClr val="accent1"/>
              </a:solidFill>
            </a:endParaRPr>
          </a:p>
        </p:txBody>
      </p:sp>
    </p:spTree>
    <p:extLst>
      <p:ext uri="{BB962C8B-B14F-4D97-AF65-F5344CB8AC3E}">
        <p14:creationId xmlns:p14="http://schemas.microsoft.com/office/powerpoint/2010/main" val="229650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86021D-4B73-B8AF-58F8-50588D2281D5}"/>
              </a:ext>
            </a:extLst>
          </p:cNvPr>
          <p:cNvSpPr txBox="1"/>
          <p:nvPr/>
        </p:nvSpPr>
        <p:spPr>
          <a:xfrm>
            <a:off x="175052" y="36492"/>
            <a:ext cx="10109490" cy="1384995"/>
          </a:xfrm>
          <a:prstGeom prst="rect">
            <a:avLst/>
          </a:prstGeom>
          <a:noFill/>
        </p:spPr>
        <p:txBody>
          <a:bodyPr wrap="square" rtlCol="0">
            <a:spAutoFit/>
          </a:bodyPr>
          <a:lstStyle/>
          <a:p>
            <a:r>
              <a:rPr lang="en-GB" sz="4400" b="1" dirty="0">
                <a:solidFill>
                  <a:schemeClr val="accent1"/>
                </a:solidFill>
                <a:latin typeface="+mj-lt"/>
                <a:ea typeface="+mj-ea"/>
                <a:cs typeface="+mj-cs"/>
              </a:rPr>
              <a:t>The Economic Impact Assessment </a:t>
            </a:r>
          </a:p>
          <a:p>
            <a:r>
              <a:rPr lang="en-GB" sz="4000" b="1" dirty="0">
                <a:solidFill>
                  <a:schemeClr val="accent1"/>
                </a:solidFill>
                <a:latin typeface="+mj-lt"/>
                <a:ea typeface="+mj-ea"/>
                <a:cs typeface="+mj-cs"/>
              </a:rPr>
              <a:t>Estimated Mode Shares in 10 Scenarios</a:t>
            </a:r>
          </a:p>
        </p:txBody>
      </p:sp>
      <p:pic>
        <p:nvPicPr>
          <p:cNvPr id="6" name="Picture 5">
            <a:extLst>
              <a:ext uri="{FF2B5EF4-FFF2-40B4-BE49-F238E27FC236}">
                <a16:creationId xmlns:a16="http://schemas.microsoft.com/office/drawing/2014/main" id="{C80DB555-9E73-B996-00C5-EB870C8D3858}"/>
              </a:ext>
            </a:extLst>
          </p:cNvPr>
          <p:cNvPicPr>
            <a:picLocks noChangeAspect="1"/>
          </p:cNvPicPr>
          <p:nvPr/>
        </p:nvPicPr>
        <p:blipFill>
          <a:blip r:embed="rId2"/>
          <a:stretch>
            <a:fillRect/>
          </a:stretch>
        </p:blipFill>
        <p:spPr>
          <a:xfrm>
            <a:off x="175052" y="2193926"/>
            <a:ext cx="11884732" cy="1074569"/>
          </a:xfrm>
          <a:prstGeom prst="rect">
            <a:avLst/>
          </a:prstGeom>
        </p:spPr>
      </p:pic>
      <p:pic>
        <p:nvPicPr>
          <p:cNvPr id="8" name="Picture 7">
            <a:extLst>
              <a:ext uri="{FF2B5EF4-FFF2-40B4-BE49-F238E27FC236}">
                <a16:creationId xmlns:a16="http://schemas.microsoft.com/office/drawing/2014/main" id="{0E7D0961-D62F-5D0C-20C7-4A8A64B93DA6}"/>
              </a:ext>
            </a:extLst>
          </p:cNvPr>
          <p:cNvPicPr>
            <a:picLocks noChangeAspect="1"/>
          </p:cNvPicPr>
          <p:nvPr/>
        </p:nvPicPr>
        <p:blipFill>
          <a:blip r:embed="rId3"/>
          <a:stretch>
            <a:fillRect/>
          </a:stretch>
        </p:blipFill>
        <p:spPr>
          <a:xfrm>
            <a:off x="175052" y="3268495"/>
            <a:ext cx="11884732" cy="1828420"/>
          </a:xfrm>
          <a:prstGeom prst="rect">
            <a:avLst/>
          </a:prstGeom>
        </p:spPr>
      </p:pic>
      <p:sp>
        <p:nvSpPr>
          <p:cNvPr id="9" name="TextBox 8">
            <a:extLst>
              <a:ext uri="{FF2B5EF4-FFF2-40B4-BE49-F238E27FC236}">
                <a16:creationId xmlns:a16="http://schemas.microsoft.com/office/drawing/2014/main" id="{A4DFE1E6-1C34-B4DE-C657-CDD57D918605}"/>
              </a:ext>
            </a:extLst>
          </p:cNvPr>
          <p:cNvSpPr txBox="1"/>
          <p:nvPr/>
        </p:nvSpPr>
        <p:spPr>
          <a:xfrm>
            <a:off x="2149812" y="5466945"/>
            <a:ext cx="7577847" cy="830997"/>
          </a:xfrm>
          <a:prstGeom prst="rect">
            <a:avLst/>
          </a:prstGeom>
          <a:noFill/>
        </p:spPr>
        <p:txBody>
          <a:bodyPr wrap="square" rtlCol="0">
            <a:spAutoFit/>
          </a:bodyPr>
          <a:lstStyle/>
          <a:p>
            <a:r>
              <a:rPr lang="en-GB" sz="2400" dirty="0"/>
              <a:t>(Quite apart from the very small changes in mode share, the “Assumed Modal Shift” appears to be total nonsense)</a:t>
            </a:r>
          </a:p>
        </p:txBody>
      </p:sp>
    </p:spTree>
    <p:extLst>
      <p:ext uri="{BB962C8B-B14F-4D97-AF65-F5344CB8AC3E}">
        <p14:creationId xmlns:p14="http://schemas.microsoft.com/office/powerpoint/2010/main" val="3561547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806F67-1EC3-5D9C-0F5B-D90AC3BF163C}"/>
              </a:ext>
            </a:extLst>
          </p:cNvPr>
          <p:cNvSpPr txBox="1"/>
          <p:nvPr/>
        </p:nvSpPr>
        <p:spPr>
          <a:xfrm>
            <a:off x="2231136" y="4388020"/>
            <a:ext cx="7729728" cy="1452710"/>
          </a:xfrm>
          <a:prstGeom prst="rect">
            <a:avLst/>
          </a:prstGeom>
          <a:solidFill>
            <a:schemeClr val="bg1"/>
          </a:solidFill>
          <a:ln w="31750">
            <a:solidFill>
              <a:schemeClr val="tx1">
                <a:lumMod val="75000"/>
                <a:lumOff val="25000"/>
              </a:schemeClr>
            </a:solidFill>
          </a:ln>
        </p:spPr>
        <p:txBody>
          <a:bodyPr vert="horz" lIns="91440" tIns="45720" rIns="91440" bIns="45720" rtlCol="0" anchor="ctr">
            <a:normAutofit/>
          </a:bodyPr>
          <a:lstStyle/>
          <a:p>
            <a:pPr algn="ctr">
              <a:lnSpc>
                <a:spcPct val="90000"/>
              </a:lnSpc>
              <a:spcBef>
                <a:spcPct val="0"/>
              </a:spcBef>
              <a:spcAft>
                <a:spcPts val="600"/>
              </a:spcAft>
            </a:pPr>
            <a:r>
              <a:rPr lang="en-US" sz="3200" b="1" kern="1200" dirty="0">
                <a:solidFill>
                  <a:schemeClr val="accent1"/>
                </a:solidFill>
                <a:effectLst>
                  <a:outerShdw blurRad="38100" dist="38100" dir="2700000" algn="tl">
                    <a:srgbClr val="000000">
                      <a:alpha val="43137"/>
                    </a:srgbClr>
                  </a:outerShdw>
                </a:effectLst>
                <a:latin typeface="+mj-lt"/>
                <a:ea typeface="+mj-ea"/>
                <a:cs typeface="+mj-cs"/>
              </a:rPr>
              <a:t>The Statement of Reasons</a:t>
            </a:r>
          </a:p>
        </p:txBody>
      </p:sp>
      <p:pic>
        <p:nvPicPr>
          <p:cNvPr id="3" name="Picture 2">
            <a:extLst>
              <a:ext uri="{FF2B5EF4-FFF2-40B4-BE49-F238E27FC236}">
                <a16:creationId xmlns:a16="http://schemas.microsoft.com/office/drawing/2014/main" id="{0FFB7BAF-AED7-0AB3-B084-7523E6B6C893}"/>
              </a:ext>
            </a:extLst>
          </p:cNvPr>
          <p:cNvPicPr>
            <a:picLocks noChangeAspect="1"/>
          </p:cNvPicPr>
          <p:nvPr/>
        </p:nvPicPr>
        <p:blipFill>
          <a:blip r:embed="rId2"/>
          <a:stretch>
            <a:fillRect/>
          </a:stretch>
        </p:blipFill>
        <p:spPr>
          <a:xfrm>
            <a:off x="2151126" y="1341402"/>
            <a:ext cx="7729728" cy="2348561"/>
          </a:xfrm>
          <a:prstGeom prst="rect">
            <a:avLst/>
          </a:prstGeom>
        </p:spPr>
      </p:pic>
    </p:spTree>
    <p:extLst>
      <p:ext uri="{BB962C8B-B14F-4D97-AF65-F5344CB8AC3E}">
        <p14:creationId xmlns:p14="http://schemas.microsoft.com/office/powerpoint/2010/main" val="732642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F3EB8E-575A-36C1-860B-7685496C7026}"/>
              </a:ext>
            </a:extLst>
          </p:cNvPr>
          <p:cNvSpPr txBox="1"/>
          <p:nvPr/>
        </p:nvSpPr>
        <p:spPr>
          <a:xfrm>
            <a:off x="268223" y="192882"/>
            <a:ext cx="10881557" cy="1323439"/>
          </a:xfrm>
          <a:prstGeom prst="rect">
            <a:avLst/>
          </a:prstGeom>
          <a:noFill/>
        </p:spPr>
        <p:txBody>
          <a:bodyPr wrap="square" rtlCol="0">
            <a:spAutoFit/>
          </a:bodyPr>
          <a:lstStyle/>
          <a:p>
            <a:r>
              <a:rPr lang="en-GB" sz="4000" b="1" dirty="0">
                <a:solidFill>
                  <a:schemeClr val="accent1"/>
                </a:solidFill>
                <a:latin typeface="+mj-lt"/>
                <a:ea typeface="+mj-ea"/>
                <a:cs typeface="+mj-cs"/>
              </a:rPr>
              <a:t>Introduce appropriate areas for a small number of visitors to make overnight stops in motorhomes</a:t>
            </a:r>
          </a:p>
        </p:txBody>
      </p:sp>
      <p:sp>
        <p:nvSpPr>
          <p:cNvPr id="3" name="TextBox 2">
            <a:extLst>
              <a:ext uri="{FF2B5EF4-FFF2-40B4-BE49-F238E27FC236}">
                <a16:creationId xmlns:a16="http://schemas.microsoft.com/office/drawing/2014/main" id="{BB6877A5-F4CC-13A3-8769-58F858E7296A}"/>
              </a:ext>
            </a:extLst>
          </p:cNvPr>
          <p:cNvSpPr txBox="1"/>
          <p:nvPr/>
        </p:nvSpPr>
        <p:spPr>
          <a:xfrm>
            <a:off x="71718" y="1710525"/>
            <a:ext cx="11994775" cy="3908762"/>
          </a:xfrm>
          <a:prstGeom prst="rect">
            <a:avLst/>
          </a:prstGeom>
          <a:noFill/>
        </p:spPr>
        <p:txBody>
          <a:bodyPr wrap="square" rtlCol="0">
            <a:spAutoFit/>
          </a:bodyPr>
          <a:lstStyle/>
          <a:p>
            <a:r>
              <a:rPr lang="en-GB" sz="2400" dirty="0"/>
              <a:t>The order mentions allowance for overnighting motorhomes in designated bays on Sewage Works &amp; Haugh Car Park, but provides no further details on number of bays and there is no plan for appropriate facilities.</a:t>
            </a:r>
          </a:p>
          <a:p>
            <a:endParaRPr lang="en-GB" sz="2400" dirty="0"/>
          </a:p>
          <a:p>
            <a:r>
              <a:rPr lang="en-GB" sz="2400" dirty="0"/>
              <a:t>Order 4 states:</a:t>
            </a:r>
          </a:p>
          <a:p>
            <a:pPr lvl="1"/>
            <a:r>
              <a:rPr lang="en-GB" sz="1600" dirty="0"/>
              <a:t>“(d) No Caravan, Trailer or motor caravan shall use a parking place unless the prior written consent of East Lothian Council has been given. </a:t>
            </a:r>
          </a:p>
          <a:p>
            <a:pPr lvl="1"/>
            <a:r>
              <a:rPr lang="en-GB" sz="1600" dirty="0"/>
              <a:t>  (e) No person shall use any part of a parking place or any vehicle left in a parking place:- </a:t>
            </a:r>
          </a:p>
          <a:p>
            <a:pPr lvl="1"/>
            <a:r>
              <a:rPr lang="en-GB" sz="1600" dirty="0"/>
              <a:t>       (1) For sleeping or camping purposes </a:t>
            </a:r>
          </a:p>
          <a:p>
            <a:pPr lvl="1"/>
            <a:r>
              <a:rPr lang="en-GB" sz="1600" dirty="0"/>
              <a:t>       (2) For cooking purposes </a:t>
            </a:r>
          </a:p>
          <a:p>
            <a:pPr lvl="1"/>
            <a:r>
              <a:rPr lang="en-GB" sz="1600" dirty="0"/>
              <a:t>       (3) For the purpose of washing any vehicle other than is reasonably necessary to enable that vehicle to leave the parking place.”</a:t>
            </a:r>
          </a:p>
          <a:p>
            <a:pPr marL="285750" indent="-285750">
              <a:buFont typeface="Arial" panose="020B0604020202020204" pitchFamily="34" charset="0"/>
              <a:buChar char="•"/>
            </a:pPr>
            <a:endParaRPr lang="en-GB" sz="2400" dirty="0"/>
          </a:p>
          <a:p>
            <a:r>
              <a:rPr lang="en-GB" sz="2400" dirty="0"/>
              <a:t>But how do you communicate such detailed information to visitors throughout the CPZ?</a:t>
            </a:r>
          </a:p>
        </p:txBody>
      </p:sp>
    </p:spTree>
    <p:extLst>
      <p:ext uri="{BB962C8B-B14F-4D97-AF65-F5344CB8AC3E}">
        <p14:creationId xmlns:p14="http://schemas.microsoft.com/office/powerpoint/2010/main" val="2367614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C65B20-12AD-9CE6-D884-E623B2EE61EC}"/>
              </a:ext>
            </a:extLst>
          </p:cNvPr>
          <p:cNvSpPr txBox="1"/>
          <p:nvPr/>
        </p:nvSpPr>
        <p:spPr>
          <a:xfrm>
            <a:off x="243447" y="118550"/>
            <a:ext cx="10387584" cy="1323439"/>
          </a:xfrm>
          <a:prstGeom prst="rect">
            <a:avLst/>
          </a:prstGeom>
          <a:noFill/>
        </p:spPr>
        <p:txBody>
          <a:bodyPr wrap="square" rtlCol="0">
            <a:spAutoFit/>
          </a:bodyPr>
          <a:lstStyle/>
          <a:p>
            <a:r>
              <a:rPr lang="en-GB" sz="4000" b="1" dirty="0">
                <a:solidFill>
                  <a:schemeClr val="accent1"/>
                </a:solidFill>
                <a:latin typeface="+mj-lt"/>
                <a:ea typeface="+mj-ea"/>
                <a:cs typeface="+mj-cs"/>
              </a:rPr>
              <a:t>Reduce inappropriate and indiscriminate parking which can cause inconvenience and congestion</a:t>
            </a:r>
          </a:p>
        </p:txBody>
      </p:sp>
      <p:sp>
        <p:nvSpPr>
          <p:cNvPr id="3" name="TextBox 2">
            <a:extLst>
              <a:ext uri="{FF2B5EF4-FFF2-40B4-BE49-F238E27FC236}">
                <a16:creationId xmlns:a16="http://schemas.microsoft.com/office/drawing/2014/main" id="{2432DFD1-52AB-1B9D-00D7-3116A719AF74}"/>
              </a:ext>
            </a:extLst>
          </p:cNvPr>
          <p:cNvSpPr txBox="1"/>
          <p:nvPr/>
        </p:nvSpPr>
        <p:spPr>
          <a:xfrm>
            <a:off x="243447" y="1875106"/>
            <a:ext cx="10387584" cy="830997"/>
          </a:xfrm>
          <a:prstGeom prst="rect">
            <a:avLst/>
          </a:prstGeom>
          <a:noFill/>
        </p:spPr>
        <p:txBody>
          <a:bodyPr wrap="square" rtlCol="0">
            <a:spAutoFit/>
          </a:bodyPr>
          <a:lstStyle/>
          <a:p>
            <a:pPr algn="ctr"/>
            <a:r>
              <a:rPr lang="en-GB" sz="2400" dirty="0">
                <a:effectLst/>
                <a:latin typeface="Calibri" panose="020F0502020204030204" pitchFamily="34" charset="0"/>
                <a:ea typeface="Calibri" panose="020F0502020204030204" pitchFamily="34" charset="0"/>
                <a:cs typeface="Times New Roman" panose="02020603050405020304" pitchFamily="18" charset="0"/>
              </a:rPr>
              <a:t>The only way to reduce inappropriate parking is the increase in parking wardens, </a:t>
            </a:r>
          </a:p>
          <a:p>
            <a:pPr algn="ctr"/>
            <a:r>
              <a:rPr lang="en-GB" sz="2400" dirty="0">
                <a:effectLst/>
                <a:latin typeface="Calibri" panose="020F0502020204030204" pitchFamily="34" charset="0"/>
                <a:ea typeface="Calibri" panose="020F0502020204030204" pitchFamily="34" charset="0"/>
                <a:cs typeface="Times New Roman" panose="02020603050405020304" pitchFamily="18" charset="0"/>
              </a:rPr>
              <a:t>but nothing in the CPZ scheme itself</a:t>
            </a:r>
            <a:endParaRPr lang="en-GB" sz="2400" dirty="0"/>
          </a:p>
        </p:txBody>
      </p:sp>
    </p:spTree>
    <p:extLst>
      <p:ext uri="{BB962C8B-B14F-4D97-AF65-F5344CB8AC3E}">
        <p14:creationId xmlns:p14="http://schemas.microsoft.com/office/powerpoint/2010/main" val="1667541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8C22AD-427D-8794-6343-041169FF0AC4}"/>
              </a:ext>
            </a:extLst>
          </p:cNvPr>
          <p:cNvSpPr txBox="1"/>
          <p:nvPr/>
        </p:nvSpPr>
        <p:spPr>
          <a:xfrm>
            <a:off x="184454" y="108807"/>
            <a:ext cx="10387584" cy="1323439"/>
          </a:xfrm>
          <a:prstGeom prst="rect">
            <a:avLst/>
          </a:prstGeom>
          <a:noFill/>
        </p:spPr>
        <p:txBody>
          <a:bodyPr wrap="square" rtlCol="0">
            <a:spAutoFit/>
          </a:bodyPr>
          <a:lstStyle/>
          <a:p>
            <a:r>
              <a:rPr lang="en-GB" sz="4000" b="1" dirty="0">
                <a:solidFill>
                  <a:schemeClr val="accent1"/>
                </a:solidFill>
                <a:latin typeface="+mj-lt"/>
                <a:ea typeface="+mj-ea"/>
                <a:cs typeface="+mj-cs"/>
              </a:rPr>
              <a:t>Enable better management of the limited parking space available in the town</a:t>
            </a:r>
          </a:p>
        </p:txBody>
      </p:sp>
      <p:sp>
        <p:nvSpPr>
          <p:cNvPr id="3" name="TextBox 2">
            <a:extLst>
              <a:ext uri="{FF2B5EF4-FFF2-40B4-BE49-F238E27FC236}">
                <a16:creationId xmlns:a16="http://schemas.microsoft.com/office/drawing/2014/main" id="{1A88FD67-89DA-6FE5-3618-34ABC19DF5ED}"/>
              </a:ext>
            </a:extLst>
          </p:cNvPr>
          <p:cNvSpPr txBox="1"/>
          <p:nvPr/>
        </p:nvSpPr>
        <p:spPr>
          <a:xfrm>
            <a:off x="302046" y="1432246"/>
            <a:ext cx="11418005" cy="5212068"/>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The CPZ scheme does not create any additional parking space, but only reorganises the existing space. </a:t>
            </a:r>
          </a:p>
          <a:p>
            <a:pPr marL="342900" lvl="0" indent="-342900">
              <a:lnSpc>
                <a:spcPct val="107000"/>
              </a:lnSpc>
              <a:buFont typeface="Symbol" panose="05050102010706020507" pitchFamily="18" charset="2"/>
              <a:buChar char=""/>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Parking space is more limited than demand requires only in the peak summer months.  There is not a shred of evidence that there is a shortage of parking spaces all year round.</a:t>
            </a:r>
          </a:p>
          <a:p>
            <a:pPr lvl="0">
              <a:lnSpc>
                <a:spcPct val="107000"/>
              </a:lnSpc>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During the summer the main parking problems are created by visitors coming for much of the day to go to the beaches, and then also go into town for a stroll or an ice cream or a meal.  These visitors therefore currently do not make much use of any parking spaces in the High Street, but use space in residential streets or by the recreation park.  This will not change.  But the prospect of being charged for parking will make many visitors think twice about coming to NB, and stay in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Gullane</a:t>
            </a:r>
            <a:r>
              <a:rPr lang="en-GB" sz="2400" dirty="0">
                <a:effectLst/>
                <a:latin typeface="Calibri" panose="020F0502020204030204" pitchFamily="34" charset="0"/>
                <a:ea typeface="Calibri" panose="020F0502020204030204" pitchFamily="34" charset="0"/>
                <a:cs typeface="Times New Roman" panose="02020603050405020304" pitchFamily="18" charset="0"/>
              </a:rPr>
              <a:t> or Portobello instead.</a:t>
            </a:r>
            <a:endParaRPr lang="en-GB" dirty="0"/>
          </a:p>
        </p:txBody>
      </p:sp>
    </p:spTree>
    <p:extLst>
      <p:ext uri="{BB962C8B-B14F-4D97-AF65-F5344CB8AC3E}">
        <p14:creationId xmlns:p14="http://schemas.microsoft.com/office/powerpoint/2010/main" val="524291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C60AA6-0106-7384-8DEF-93A4F3A59F53}"/>
              </a:ext>
            </a:extLst>
          </p:cNvPr>
          <p:cNvSpPr txBox="1"/>
          <p:nvPr/>
        </p:nvSpPr>
        <p:spPr>
          <a:xfrm>
            <a:off x="130059" y="113409"/>
            <a:ext cx="11627141" cy="1754326"/>
          </a:xfrm>
          <a:prstGeom prst="rect">
            <a:avLst/>
          </a:prstGeom>
          <a:noFill/>
        </p:spPr>
        <p:txBody>
          <a:bodyPr wrap="square" rtlCol="0">
            <a:spAutoFit/>
          </a:bodyPr>
          <a:lstStyle/>
          <a:p>
            <a:r>
              <a:rPr lang="en-GB" sz="3600" b="1" dirty="0">
                <a:solidFill>
                  <a:schemeClr val="accent1"/>
                </a:solidFill>
                <a:latin typeface="+mj-lt"/>
                <a:ea typeface="+mj-ea"/>
                <a:cs typeface="+mj-cs"/>
              </a:rPr>
              <a:t>Provide convenience and improved parking opportunity for residents who are currently affected by high demand for parking spaces at peak times - 1</a:t>
            </a:r>
          </a:p>
        </p:txBody>
      </p:sp>
      <p:sp>
        <p:nvSpPr>
          <p:cNvPr id="3" name="TextBox 2">
            <a:extLst>
              <a:ext uri="{FF2B5EF4-FFF2-40B4-BE49-F238E27FC236}">
                <a16:creationId xmlns:a16="http://schemas.microsoft.com/office/drawing/2014/main" id="{A70B671F-CA1D-E616-499A-CF93954F32A6}"/>
              </a:ext>
            </a:extLst>
          </p:cNvPr>
          <p:cNvSpPr txBox="1"/>
          <p:nvPr/>
        </p:nvSpPr>
        <p:spPr>
          <a:xfrm>
            <a:off x="282429" y="2036630"/>
            <a:ext cx="11627141" cy="3477875"/>
          </a:xfrm>
          <a:prstGeom prst="rect">
            <a:avLst/>
          </a:prstGeom>
          <a:noFill/>
        </p:spPr>
        <p:txBody>
          <a:bodyPr wrap="square" rtlCol="0">
            <a:spAutoFit/>
          </a:bodyPr>
          <a:lstStyle/>
          <a:p>
            <a:pPr marL="285750" indent="-285750">
              <a:buFont typeface="Arial" panose="020B0604020202020204" pitchFamily="34" charset="0"/>
              <a:buChar char="•"/>
            </a:pPr>
            <a:r>
              <a:rPr lang="en-GB" sz="2000" dirty="0"/>
              <a:t>In the original survey more than two thirds of the respondents, who lived within a future CPZ, rejected the CPZ concept!   They clearly do not perceive the proposal as an improvement to their current situation.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Only very few streets have purely residential parking, amounting to 683 m in total providing space for just over 100 cars on total, mainly around the train station.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 vast majority is combined parking for residents and charged parking.</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Residents in the East Zone have no advantage whatsoever by paying £40, because all spaces there are for combined parking, and the parking permits do not even allow use of the Imperial or Lodge car park.</a:t>
            </a:r>
          </a:p>
          <a:p>
            <a:pPr marL="285750"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727823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C60AA6-0106-7384-8DEF-93A4F3A59F53}"/>
              </a:ext>
            </a:extLst>
          </p:cNvPr>
          <p:cNvSpPr txBox="1"/>
          <p:nvPr/>
        </p:nvSpPr>
        <p:spPr>
          <a:xfrm>
            <a:off x="130059" y="113409"/>
            <a:ext cx="11627141" cy="1754326"/>
          </a:xfrm>
          <a:prstGeom prst="rect">
            <a:avLst/>
          </a:prstGeom>
          <a:noFill/>
        </p:spPr>
        <p:txBody>
          <a:bodyPr wrap="square" rtlCol="0">
            <a:spAutoFit/>
          </a:bodyPr>
          <a:lstStyle/>
          <a:p>
            <a:r>
              <a:rPr lang="en-GB" sz="3600" b="1" dirty="0">
                <a:solidFill>
                  <a:schemeClr val="accent1"/>
                </a:solidFill>
                <a:latin typeface="+mj-lt"/>
                <a:ea typeface="+mj-ea"/>
                <a:cs typeface="+mj-cs"/>
              </a:rPr>
              <a:t>Provide convenience and improved parking opportunity for residents who are currently affected by high demand for parking spaces at peak times - 2</a:t>
            </a:r>
          </a:p>
        </p:txBody>
      </p:sp>
      <p:sp>
        <p:nvSpPr>
          <p:cNvPr id="3" name="TextBox 2">
            <a:extLst>
              <a:ext uri="{FF2B5EF4-FFF2-40B4-BE49-F238E27FC236}">
                <a16:creationId xmlns:a16="http://schemas.microsoft.com/office/drawing/2014/main" id="{A70B671F-CA1D-E616-499A-CF93954F32A6}"/>
              </a:ext>
            </a:extLst>
          </p:cNvPr>
          <p:cNvSpPr txBox="1"/>
          <p:nvPr/>
        </p:nvSpPr>
        <p:spPr>
          <a:xfrm>
            <a:off x="210897" y="2072488"/>
            <a:ext cx="11627141" cy="2246769"/>
          </a:xfrm>
          <a:prstGeom prst="rect">
            <a:avLst/>
          </a:prstGeom>
          <a:noFill/>
        </p:spPr>
        <p:txBody>
          <a:bodyPr wrap="square" rtlCol="0">
            <a:spAutoFit/>
          </a:bodyPr>
          <a:lstStyle/>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Furthermore, in much of the East Zone is Schedule 14, with charges at either level 3 or 4.  At level 4 the limit to parking duration is 23 hours, with only a maximum daily charge of £5.00 allowing visitors to stay all day.  At level 3, there is a 6 hours restriction, except for permit holders.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 east zone residents are significantly disadvantaged as this is the smallest geographic area, but is the most densely populated due to the number of flatted properties.</a:t>
            </a:r>
          </a:p>
        </p:txBody>
      </p:sp>
    </p:spTree>
    <p:extLst>
      <p:ext uri="{BB962C8B-B14F-4D97-AF65-F5344CB8AC3E}">
        <p14:creationId xmlns:p14="http://schemas.microsoft.com/office/powerpoint/2010/main" val="151849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976037-060E-18C2-C50B-B8B3EDA12315}"/>
              </a:ext>
            </a:extLst>
          </p:cNvPr>
          <p:cNvSpPr txBox="1"/>
          <p:nvPr/>
        </p:nvSpPr>
        <p:spPr>
          <a:xfrm>
            <a:off x="117613" y="81281"/>
            <a:ext cx="10953510" cy="1323439"/>
          </a:xfrm>
          <a:prstGeom prst="rect">
            <a:avLst/>
          </a:prstGeom>
          <a:noFill/>
        </p:spPr>
        <p:txBody>
          <a:bodyPr wrap="square" rtlCol="0">
            <a:spAutoFit/>
          </a:bodyPr>
          <a:lstStyle/>
          <a:p>
            <a:r>
              <a:rPr lang="en-GB" sz="4000" b="1" dirty="0">
                <a:solidFill>
                  <a:schemeClr val="accent1"/>
                </a:solidFill>
                <a:latin typeface="+mj-lt"/>
                <a:ea typeface="+mj-ea"/>
                <a:cs typeface="+mj-cs"/>
              </a:rPr>
              <a:t>Increase turnover of vehicles parking in the town, providing easier access to businesses and shops - 1</a:t>
            </a:r>
          </a:p>
        </p:txBody>
      </p:sp>
      <p:sp>
        <p:nvSpPr>
          <p:cNvPr id="5" name="TextBox 4">
            <a:extLst>
              <a:ext uri="{FF2B5EF4-FFF2-40B4-BE49-F238E27FC236}">
                <a16:creationId xmlns:a16="http://schemas.microsoft.com/office/drawing/2014/main" id="{58AE62CA-FAA0-A84A-D7EC-004BA0F2857A}"/>
              </a:ext>
            </a:extLst>
          </p:cNvPr>
          <p:cNvSpPr txBox="1"/>
          <p:nvPr/>
        </p:nvSpPr>
        <p:spPr>
          <a:xfrm>
            <a:off x="235973" y="1404720"/>
            <a:ext cx="11700387" cy="5346848"/>
          </a:xfrm>
          <a:prstGeom prst="rect">
            <a:avLst/>
          </a:prstGeom>
          <a:noFill/>
        </p:spPr>
        <p:txBody>
          <a:bodyPr wrap="square" rtlCol="0">
            <a:spAutoFit/>
          </a:bodyPr>
          <a:lstStyle/>
          <a:p>
            <a:pPr marL="342900" indent="-342900">
              <a:lnSpc>
                <a:spcPct val="107000"/>
              </a:lnSpc>
              <a:buFont typeface="Symbol" panose="05050102010706020507" pitchFamily="18" charset="2"/>
              <a:buChar char=""/>
            </a:pPr>
            <a:r>
              <a:rPr lang="en-GB" sz="2000" dirty="0">
                <a:latin typeface="Calibri" panose="020F0502020204030204" pitchFamily="34" charset="0"/>
                <a:ea typeface="Calibri" panose="020F0502020204030204" pitchFamily="34" charset="0"/>
                <a:cs typeface="Times New Roman" panose="02020603050405020304" pitchFamily="18" charset="0"/>
              </a:rPr>
              <a:t>Capacity increases in car parks </a:t>
            </a:r>
            <a:r>
              <a:rPr lang="en-GB" sz="2000" dirty="0"/>
              <a:t>changing from long-term to 5 hours:</a:t>
            </a:r>
          </a:p>
          <a:p>
            <a:pPr marL="800100" lvl="1" indent="-342900">
              <a:lnSpc>
                <a:spcPct val="107000"/>
              </a:lnSpc>
              <a:buFont typeface="Wingdings" panose="05000000000000000000" pitchFamily="2" charset="2"/>
              <a:buChar char="Ø"/>
            </a:pPr>
            <a:r>
              <a:rPr lang="en-GB" sz="2000" dirty="0">
                <a:latin typeface="Calibri" panose="020F0502020204030204" pitchFamily="34" charset="0"/>
                <a:ea typeface="Calibri" panose="020F0502020204030204" pitchFamily="34" charset="0"/>
                <a:cs typeface="Times New Roman" panose="02020603050405020304" pitchFamily="18" charset="0"/>
              </a:rPr>
              <a:t>in </a:t>
            </a:r>
            <a:r>
              <a:rPr lang="en-GB" sz="2000" dirty="0"/>
              <a:t>Imperial and Lodge with 70 and 21 spaces, mainly at the expense of residents;</a:t>
            </a:r>
          </a:p>
          <a:p>
            <a:pPr marL="800100" lvl="1" indent="-342900">
              <a:lnSpc>
                <a:spcPct val="107000"/>
              </a:lnSpc>
              <a:buFont typeface="Wingdings" panose="05000000000000000000" pitchFamily="2" charset="2"/>
              <a:buChar char="Ø"/>
            </a:pPr>
            <a:r>
              <a:rPr lang="en-GB" sz="2000" dirty="0">
                <a:latin typeface="Calibri" panose="020F0502020204030204" pitchFamily="34" charset="0"/>
                <a:ea typeface="Calibri" panose="020F0502020204030204" pitchFamily="34" charset="0"/>
                <a:cs typeface="Times New Roman" panose="02020603050405020304" pitchFamily="18" charset="0"/>
              </a:rPr>
              <a:t>in the Glebe</a:t>
            </a:r>
            <a:r>
              <a:rPr lang="en-GB" sz="2000" dirty="0"/>
              <a:t> with 77 spaces, mainly at the expense of businesses and employees.</a:t>
            </a:r>
          </a:p>
          <a:p>
            <a:pPr lvl="1">
              <a:lnSpc>
                <a:spcPct val="107000"/>
              </a:lnSpc>
            </a:pPr>
            <a:endParaRPr lang="en-GB" sz="2000" dirty="0"/>
          </a:p>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High Street</a:t>
            </a:r>
          </a:p>
          <a:p>
            <a:pPr marL="800100" lvl="1" indent="-342900">
              <a:lnSpc>
                <a:spcPct val="107000"/>
              </a:lnSpc>
              <a:buFont typeface="Wingdings" panose="05000000000000000000" pitchFamily="2" charset="2"/>
              <a:buChar char="Ø"/>
            </a:pPr>
            <a:r>
              <a:rPr lang="en-GB" sz="2000" dirty="0">
                <a:effectLst/>
                <a:latin typeface="Calibri" panose="020F0502020204030204" pitchFamily="34" charset="0"/>
                <a:ea typeface="Calibri" panose="020F0502020204030204" pitchFamily="34" charset="0"/>
                <a:cs typeface="Times New Roman" panose="02020603050405020304" pitchFamily="18" charset="0"/>
              </a:rPr>
              <a:t>The existing 90 minute limit still applies.</a:t>
            </a:r>
          </a:p>
          <a:p>
            <a:pPr marL="800100" lvl="1" indent="-342900">
              <a:lnSpc>
                <a:spcPct val="107000"/>
              </a:lnSpc>
              <a:buFont typeface="Wingdings" panose="05000000000000000000" pitchFamily="2" charset="2"/>
              <a:buChar char="Ø"/>
            </a:pPr>
            <a:r>
              <a:rPr lang="en-GB" sz="2000" dirty="0">
                <a:latin typeface="Calibri" panose="020F0502020204030204" pitchFamily="34" charset="0"/>
                <a:ea typeface="Calibri" panose="020F0502020204030204" pitchFamily="34" charset="0"/>
                <a:cs typeface="Times New Roman" panose="02020603050405020304" pitchFamily="18" charset="0"/>
              </a:rPr>
              <a:t>45 minutes are free, the next 30 mins cost £1.00 and the next 15 minutes another £1.00.  This is very limited incentive to increase turnover, when the current average parking time during business hours is already below 25 minutes.</a:t>
            </a:r>
          </a:p>
          <a:p>
            <a:pPr marL="800100" lvl="1" indent="-342900">
              <a:lnSpc>
                <a:spcPct val="107000"/>
              </a:lnSpc>
              <a:buFont typeface="Wingdings" panose="05000000000000000000" pitchFamily="2" charset="2"/>
              <a:buChar char="Ø"/>
            </a:pPr>
            <a:r>
              <a:rPr lang="en-GB" sz="2000" dirty="0">
                <a:latin typeface="Calibri" panose="020F0502020204030204" pitchFamily="34" charset="0"/>
                <a:ea typeface="Calibri" panose="020F0502020204030204" pitchFamily="34" charset="0"/>
                <a:cs typeface="Times New Roman" panose="02020603050405020304" pitchFamily="18" charset="0"/>
              </a:rPr>
              <a:t>But the need to get a ticket, even for the free 45 minutes, will reduce turnover.</a:t>
            </a:r>
          </a:p>
          <a:p>
            <a:pPr marL="342900" indent="-342900">
              <a:lnSpc>
                <a:spcPct val="107000"/>
              </a:lnSpc>
              <a:buFont typeface="Symbol" panose="05050102010706020507" pitchFamily="18" charset="2"/>
              <a:buChar char=""/>
            </a:pPr>
            <a:endParaRPr lang="en-GB" sz="2000" dirty="0"/>
          </a:p>
          <a:p>
            <a:pPr marL="34290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Further reductions in turnover:</a:t>
            </a:r>
          </a:p>
          <a:p>
            <a:pPr marL="800100" lvl="1" indent="-342900">
              <a:lnSpc>
                <a:spcPct val="107000"/>
              </a:lnSpc>
              <a:buFont typeface="Wingdings" panose="05000000000000000000" pitchFamily="2" charset="2"/>
              <a:buChar char="Ø"/>
            </a:pPr>
            <a:r>
              <a:rPr lang="en-GB" sz="2000" dirty="0">
                <a:effectLst/>
                <a:latin typeface="Calibri" panose="020F0502020204030204" pitchFamily="34" charset="0"/>
                <a:ea typeface="Calibri" panose="020F0502020204030204" pitchFamily="34" charset="0"/>
                <a:cs typeface="Times New Roman" panose="02020603050405020304" pitchFamily="18" charset="0"/>
              </a:rPr>
              <a:t>The extension of the permitted parking time in the Kirk Ports car park from 60 to 90 minutes for 22 spaces</a:t>
            </a:r>
            <a:r>
              <a:rPr lang="en-GB" sz="2000" dirty="0">
                <a:latin typeface="Calibri" panose="020F0502020204030204" pitchFamily="34" charset="0"/>
                <a:ea typeface="Calibri" panose="020F0502020204030204" pitchFamily="34" charset="0"/>
                <a:cs typeface="Times New Roman" panose="02020603050405020304" pitchFamily="18" charset="0"/>
              </a:rPr>
              <a:t>;</a:t>
            </a:r>
          </a:p>
          <a:p>
            <a:pPr marL="800100" lvl="1" indent="-342900">
              <a:lnSpc>
                <a:spcPct val="107000"/>
              </a:lnSpc>
              <a:buFont typeface="Wingdings" panose="05000000000000000000" pitchFamily="2" charset="2"/>
              <a:buChar char="Ø"/>
            </a:pPr>
            <a:r>
              <a:rPr lang="en-GB" sz="2000" dirty="0">
                <a:effectLst/>
                <a:latin typeface="Calibri" panose="020F0502020204030204" pitchFamily="34" charset="0"/>
                <a:ea typeface="Calibri" panose="020F0502020204030204" pitchFamily="34" charset="0"/>
                <a:cs typeface="Times New Roman" panose="02020603050405020304" pitchFamily="18" charset="0"/>
              </a:rPr>
              <a:t>In Westgate 80 spaces changing from the current 90 min limit with a current average parking duration under 40 minutes replaced by combined permit and paid 6 hour parking.</a:t>
            </a:r>
            <a:endParaRPr lang="en-GB" sz="2000" dirty="0"/>
          </a:p>
        </p:txBody>
      </p:sp>
    </p:spTree>
    <p:extLst>
      <p:ext uri="{BB962C8B-B14F-4D97-AF65-F5344CB8AC3E}">
        <p14:creationId xmlns:p14="http://schemas.microsoft.com/office/powerpoint/2010/main" val="3782174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976037-060E-18C2-C50B-B8B3EDA12315}"/>
              </a:ext>
            </a:extLst>
          </p:cNvPr>
          <p:cNvSpPr txBox="1"/>
          <p:nvPr/>
        </p:nvSpPr>
        <p:spPr>
          <a:xfrm>
            <a:off x="243447" y="88060"/>
            <a:ext cx="10387584" cy="1323439"/>
          </a:xfrm>
          <a:prstGeom prst="rect">
            <a:avLst/>
          </a:prstGeom>
          <a:noFill/>
        </p:spPr>
        <p:txBody>
          <a:bodyPr wrap="square" rtlCol="0">
            <a:spAutoFit/>
          </a:bodyPr>
          <a:lstStyle/>
          <a:p>
            <a:r>
              <a:rPr lang="en-GB" sz="4000" b="1" dirty="0">
                <a:solidFill>
                  <a:schemeClr val="accent1"/>
                </a:solidFill>
                <a:latin typeface="+mj-lt"/>
                <a:ea typeface="+mj-ea"/>
                <a:cs typeface="+mj-cs"/>
              </a:rPr>
              <a:t>Increase turnover of vehicles parking in the town, providing easier access to businesses and shops - 2</a:t>
            </a:r>
          </a:p>
        </p:txBody>
      </p:sp>
      <p:sp>
        <p:nvSpPr>
          <p:cNvPr id="5" name="TextBox 4">
            <a:extLst>
              <a:ext uri="{FF2B5EF4-FFF2-40B4-BE49-F238E27FC236}">
                <a16:creationId xmlns:a16="http://schemas.microsoft.com/office/drawing/2014/main" id="{58AE62CA-FAA0-A84A-D7EC-004BA0F2857A}"/>
              </a:ext>
            </a:extLst>
          </p:cNvPr>
          <p:cNvSpPr txBox="1"/>
          <p:nvPr/>
        </p:nvSpPr>
        <p:spPr>
          <a:xfrm>
            <a:off x="328790" y="1586123"/>
            <a:ext cx="11322435" cy="5017527"/>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en-GB" sz="2000" dirty="0">
                <a:latin typeface="Calibri" panose="020F0502020204030204" pitchFamily="34" charset="0"/>
                <a:ea typeface="Calibri" panose="020F0502020204030204" pitchFamily="34" charset="0"/>
                <a:cs typeface="Times New Roman" panose="02020603050405020304" pitchFamily="18" charset="0"/>
              </a:rPr>
              <a:t>The need to get a parking ticket even by app will add a couple more minutes to each stay and, for those having to get a ticket from a machine, even for a quick errand, will not only add even more minutes to the parking time, but deter many from coming to the High Street in the first place, and go to Aldi or Tesco, or order from Amazon instead.</a:t>
            </a:r>
          </a:p>
          <a:p>
            <a:pPr marL="342900" lvl="0" indent="-342900">
              <a:lnSpc>
                <a:spcPct val="107000"/>
              </a:lnSpc>
              <a:buFont typeface="Symbol" panose="05050102010706020507" pitchFamily="18" charset="2"/>
              <a:buChar char=""/>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The scheme will increase turnover to some extent by preventing High Street employees parking near their place of work all day, but this </a:t>
            </a:r>
            <a:r>
              <a:rPr lang="en-GB" sz="2000" dirty="0">
                <a:solidFill>
                  <a:srgbClr val="000000"/>
                </a:solidFill>
                <a:effectLst/>
                <a:latin typeface="Calibri" panose="020F0502020204030204" pitchFamily="34" charset="0"/>
                <a:ea typeface="Times New Roman" panose="02020603050405020304" pitchFamily="18" charset="0"/>
              </a:rPr>
              <a:t>will make it even more difficult for anyone </a:t>
            </a:r>
            <a:r>
              <a:rPr lang="en-GB" sz="2000" dirty="0" err="1">
                <a:solidFill>
                  <a:srgbClr val="000000"/>
                </a:solidFill>
                <a:effectLst/>
                <a:latin typeface="Calibri" panose="020F0502020204030204" pitchFamily="34" charset="0"/>
                <a:ea typeface="Times New Roman" panose="02020603050405020304" pitchFamily="18" charset="0"/>
              </a:rPr>
              <a:t>outwith</a:t>
            </a:r>
            <a:r>
              <a:rPr lang="en-GB" sz="2000" dirty="0">
                <a:solidFill>
                  <a:srgbClr val="000000"/>
                </a:solidFill>
                <a:effectLst/>
                <a:latin typeface="Calibri" panose="020F0502020204030204" pitchFamily="34" charset="0"/>
                <a:ea typeface="Times New Roman" panose="02020603050405020304" pitchFamily="18" charset="0"/>
              </a:rPr>
              <a:t> walking distance to be able to take on a job in North Berwick town centre, when local business is already fighting with staffing problems.</a:t>
            </a:r>
          </a:p>
          <a:p>
            <a:pPr marL="342900" indent="-342900">
              <a:lnSpc>
                <a:spcPct val="107000"/>
              </a:lnSpc>
              <a:buFont typeface="Symbol" panose="05050102010706020507" pitchFamily="18" charset="2"/>
              <a:buChar char=""/>
            </a:pPr>
            <a:endParaRPr lang="en-GB" sz="2000" dirty="0">
              <a:solidFill>
                <a:srgbClr val="000000"/>
              </a:solidFill>
              <a:latin typeface="Calibri" panose="020F0502020204030204" pitchFamily="34" charset="0"/>
              <a:ea typeface="Times New Roman" panose="02020603050405020304" pitchFamily="18" charset="0"/>
            </a:endParaRPr>
          </a:p>
          <a:p>
            <a:pPr marL="342900" indent="-342900">
              <a:lnSpc>
                <a:spcPct val="107000"/>
              </a:lnSpc>
              <a:buFont typeface="Symbol" panose="05050102010706020507" pitchFamily="18" charset="2"/>
              <a:buChar char=""/>
            </a:pPr>
            <a:r>
              <a:rPr lang="en-GB" sz="2000" dirty="0"/>
              <a:t>In Berwick-on-Tweed the introduction of parking charges killed the town centre, and has since been revoked – but too late to save the centre</a:t>
            </a:r>
          </a:p>
          <a:p>
            <a:pPr marL="342900" indent="-342900">
              <a:lnSpc>
                <a:spcPct val="107000"/>
              </a:lnSpc>
              <a:buFont typeface="Symbol" panose="05050102010706020507" pitchFamily="18" charset="2"/>
              <a:buChar char=""/>
            </a:pPr>
            <a:endParaRPr lang="en-GB" sz="2000" dirty="0"/>
          </a:p>
          <a:p>
            <a:pPr marL="342900" indent="-342900">
              <a:lnSpc>
                <a:spcPct val="107000"/>
              </a:lnSpc>
              <a:buFont typeface="Symbol" panose="05050102010706020507" pitchFamily="18" charset="2"/>
              <a:buChar char=""/>
            </a:pPr>
            <a:r>
              <a:rPr lang="en-GB" sz="2000" b="0" i="0" dirty="0">
                <a:effectLst/>
              </a:rPr>
              <a:t>2 hours free parking has been re-introduced in Ayr Town Centre ‘to help increase footfall in the town and boost the local economy’.</a:t>
            </a:r>
            <a:endParaRPr lang="en-GB" sz="2000" dirty="0"/>
          </a:p>
        </p:txBody>
      </p:sp>
    </p:spTree>
    <p:extLst>
      <p:ext uri="{BB962C8B-B14F-4D97-AF65-F5344CB8AC3E}">
        <p14:creationId xmlns:p14="http://schemas.microsoft.com/office/powerpoint/2010/main" val="676950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976037-060E-18C2-C50B-B8B3EDA12315}"/>
              </a:ext>
            </a:extLst>
          </p:cNvPr>
          <p:cNvSpPr txBox="1"/>
          <p:nvPr/>
        </p:nvSpPr>
        <p:spPr>
          <a:xfrm>
            <a:off x="233614" y="117557"/>
            <a:ext cx="10387584" cy="1323439"/>
          </a:xfrm>
          <a:prstGeom prst="rect">
            <a:avLst/>
          </a:prstGeom>
          <a:noFill/>
        </p:spPr>
        <p:txBody>
          <a:bodyPr wrap="square" rtlCol="0">
            <a:spAutoFit/>
          </a:bodyPr>
          <a:lstStyle/>
          <a:p>
            <a:r>
              <a:rPr lang="en-GB" sz="4000" b="1" dirty="0">
                <a:solidFill>
                  <a:schemeClr val="accent1"/>
                </a:solidFill>
                <a:latin typeface="+mj-lt"/>
                <a:ea typeface="+mj-ea"/>
                <a:cs typeface="+mj-cs"/>
              </a:rPr>
              <a:t>Increase turnover of vehicles parking in the town, providing easier access to businesses and shops - 3</a:t>
            </a:r>
          </a:p>
        </p:txBody>
      </p:sp>
      <p:sp>
        <p:nvSpPr>
          <p:cNvPr id="5" name="TextBox 4">
            <a:extLst>
              <a:ext uri="{FF2B5EF4-FFF2-40B4-BE49-F238E27FC236}">
                <a16:creationId xmlns:a16="http://schemas.microsoft.com/office/drawing/2014/main" id="{58AE62CA-FAA0-A84A-D7EC-004BA0F2857A}"/>
              </a:ext>
            </a:extLst>
          </p:cNvPr>
          <p:cNvSpPr txBox="1"/>
          <p:nvPr/>
        </p:nvSpPr>
        <p:spPr>
          <a:xfrm>
            <a:off x="319499" y="1918684"/>
            <a:ext cx="11329121" cy="3170099"/>
          </a:xfrm>
          <a:prstGeom prst="rect">
            <a:avLst/>
          </a:prstGeom>
          <a:noFill/>
        </p:spPr>
        <p:txBody>
          <a:bodyPr wrap="square" rtlCol="0">
            <a:spAutoFit/>
          </a:bodyPr>
          <a:lstStyle/>
          <a:p>
            <a:pPr marL="285750" indent="-285750">
              <a:buFont typeface="Arial" panose="020B0604020202020204" pitchFamily="34" charset="0"/>
              <a:buChar char="•"/>
            </a:pPr>
            <a:r>
              <a:rPr lang="en-GB" sz="2000" dirty="0"/>
              <a:t>Aldi and Tesco are easy alternatives for food shopping</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Amazon delivery vehicles are already noticeable all over the place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 number of High Street retailers have already announced they will not extend their lease, if this scheme goes ahead</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 risk that our High Street, now the “Jewel of the Crown” and – in its current state! – specifically highlighted by The Times as one of the reasons why North Berwick is the best place to live in the UK, reverts back to the poor state it was in 20 years ago is very real.</a:t>
            </a:r>
          </a:p>
        </p:txBody>
      </p:sp>
    </p:spTree>
    <p:extLst>
      <p:ext uri="{BB962C8B-B14F-4D97-AF65-F5344CB8AC3E}">
        <p14:creationId xmlns:p14="http://schemas.microsoft.com/office/powerpoint/2010/main" val="2175067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806F67-1EC3-5D9C-0F5B-D90AC3BF163C}"/>
              </a:ext>
            </a:extLst>
          </p:cNvPr>
          <p:cNvSpPr txBox="1"/>
          <p:nvPr/>
        </p:nvSpPr>
        <p:spPr>
          <a:xfrm>
            <a:off x="2231136" y="4388020"/>
            <a:ext cx="7729728" cy="1452710"/>
          </a:xfrm>
          <a:prstGeom prst="rect">
            <a:avLst/>
          </a:prstGeom>
          <a:solidFill>
            <a:schemeClr val="bg1"/>
          </a:solidFill>
          <a:ln w="31750">
            <a:solidFill>
              <a:schemeClr val="tx1">
                <a:lumMod val="75000"/>
                <a:lumOff val="25000"/>
              </a:schemeClr>
            </a:solidFill>
          </a:ln>
        </p:spPr>
        <p:txBody>
          <a:bodyPr vert="horz" lIns="91440" tIns="45720" rIns="91440" bIns="45720" rtlCol="0" anchor="ctr">
            <a:normAutofit/>
          </a:bodyPr>
          <a:lstStyle/>
          <a:p>
            <a:pPr algn="ctr">
              <a:lnSpc>
                <a:spcPct val="90000"/>
              </a:lnSpc>
              <a:spcBef>
                <a:spcPct val="0"/>
              </a:spcBef>
              <a:spcAft>
                <a:spcPts val="600"/>
              </a:spcAft>
            </a:pPr>
            <a:r>
              <a:rPr lang="en-US" sz="3200" b="1" kern="1200" dirty="0">
                <a:solidFill>
                  <a:schemeClr val="accent1"/>
                </a:solidFill>
                <a:effectLst>
                  <a:outerShdw blurRad="38100" dist="38100" dir="2700000" algn="tl">
                    <a:srgbClr val="000000">
                      <a:alpha val="43137"/>
                    </a:srgbClr>
                  </a:outerShdw>
                </a:effectLst>
                <a:latin typeface="+mj-lt"/>
                <a:ea typeface="+mj-ea"/>
                <a:cs typeface="+mj-cs"/>
              </a:rPr>
              <a:t>The Proposal</a:t>
            </a:r>
          </a:p>
        </p:txBody>
      </p:sp>
      <p:pic>
        <p:nvPicPr>
          <p:cNvPr id="3" name="Picture 2">
            <a:extLst>
              <a:ext uri="{FF2B5EF4-FFF2-40B4-BE49-F238E27FC236}">
                <a16:creationId xmlns:a16="http://schemas.microsoft.com/office/drawing/2014/main" id="{0FFB7BAF-AED7-0AB3-B084-7523E6B6C893}"/>
              </a:ext>
            </a:extLst>
          </p:cNvPr>
          <p:cNvPicPr>
            <a:picLocks noChangeAspect="1"/>
          </p:cNvPicPr>
          <p:nvPr/>
        </p:nvPicPr>
        <p:blipFill>
          <a:blip r:embed="rId2"/>
          <a:stretch>
            <a:fillRect/>
          </a:stretch>
        </p:blipFill>
        <p:spPr>
          <a:xfrm>
            <a:off x="2151126" y="1341402"/>
            <a:ext cx="7729728" cy="2348561"/>
          </a:xfrm>
          <a:prstGeom prst="rect">
            <a:avLst/>
          </a:prstGeom>
        </p:spPr>
      </p:pic>
    </p:spTree>
    <p:extLst>
      <p:ext uri="{BB962C8B-B14F-4D97-AF65-F5344CB8AC3E}">
        <p14:creationId xmlns:p14="http://schemas.microsoft.com/office/powerpoint/2010/main" val="56088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976037-060E-18C2-C50B-B8B3EDA12315}"/>
              </a:ext>
            </a:extLst>
          </p:cNvPr>
          <p:cNvSpPr txBox="1"/>
          <p:nvPr/>
        </p:nvSpPr>
        <p:spPr>
          <a:xfrm>
            <a:off x="184453" y="128382"/>
            <a:ext cx="10387584" cy="1323439"/>
          </a:xfrm>
          <a:prstGeom prst="rect">
            <a:avLst/>
          </a:prstGeom>
          <a:noFill/>
        </p:spPr>
        <p:txBody>
          <a:bodyPr wrap="square" rtlCol="0">
            <a:spAutoFit/>
          </a:bodyPr>
          <a:lstStyle/>
          <a:p>
            <a:r>
              <a:rPr lang="en-GB" sz="4000" b="1" dirty="0">
                <a:solidFill>
                  <a:schemeClr val="accent1"/>
                </a:solidFill>
                <a:latin typeface="+mj-lt"/>
                <a:ea typeface="+mj-ea"/>
                <a:cs typeface="+mj-cs"/>
              </a:rPr>
              <a:t>Increase turnover of vehicles parking in the town, providing easier access to leisure facilities </a:t>
            </a:r>
          </a:p>
        </p:txBody>
      </p:sp>
      <p:sp>
        <p:nvSpPr>
          <p:cNvPr id="5" name="TextBox 4">
            <a:extLst>
              <a:ext uri="{FF2B5EF4-FFF2-40B4-BE49-F238E27FC236}">
                <a16:creationId xmlns:a16="http://schemas.microsoft.com/office/drawing/2014/main" id="{58AE62CA-FAA0-A84A-D7EC-004BA0F2857A}"/>
              </a:ext>
            </a:extLst>
          </p:cNvPr>
          <p:cNvSpPr txBox="1"/>
          <p:nvPr/>
        </p:nvSpPr>
        <p:spPr>
          <a:xfrm>
            <a:off x="312665" y="1617478"/>
            <a:ext cx="9656064" cy="4018216"/>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Access to the West golf course for members living outside walking distance will be severely impacted by a charge of £5.00 for every round of golf.  For members playing twice a week the charge will amount to £500.00 per year. Which is not easily affordable for everyone! </a:t>
            </a:r>
          </a:p>
          <a:p>
            <a:pPr marL="342900" lvl="0" indent="-342900">
              <a:lnSpc>
                <a:spcPct val="107000"/>
              </a:lnSpc>
              <a:buFont typeface="Symbol" panose="05050102010706020507" pitchFamily="18" charset="2"/>
              <a:buChar char=""/>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Access to s</a:t>
            </a:r>
            <a:r>
              <a:rPr lang="en-GB" sz="2400" dirty="0">
                <a:latin typeface="Calibri" panose="020F0502020204030204" pitchFamily="34" charset="0"/>
                <a:ea typeface="Calibri" panose="020F0502020204030204" pitchFamily="34" charset="0"/>
                <a:cs typeface="Times New Roman" panose="02020603050405020304" pitchFamily="18" charset="0"/>
              </a:rPr>
              <a:t>wimming pool and leisure centre could be reduced when day visitors use that car park in the summer months, when the recreation park is full, as one of the nearest places, where they can stay without charge.</a:t>
            </a:r>
          </a:p>
          <a:p>
            <a:endParaRPr lang="en-GB" sz="2400" dirty="0"/>
          </a:p>
        </p:txBody>
      </p:sp>
    </p:spTree>
    <p:extLst>
      <p:ext uri="{BB962C8B-B14F-4D97-AF65-F5344CB8AC3E}">
        <p14:creationId xmlns:p14="http://schemas.microsoft.com/office/powerpoint/2010/main" val="3378941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976037-060E-18C2-C50B-B8B3EDA12315}"/>
              </a:ext>
            </a:extLst>
          </p:cNvPr>
          <p:cNvSpPr txBox="1"/>
          <p:nvPr/>
        </p:nvSpPr>
        <p:spPr>
          <a:xfrm>
            <a:off x="204117" y="148046"/>
            <a:ext cx="10387584" cy="707886"/>
          </a:xfrm>
          <a:prstGeom prst="rect">
            <a:avLst/>
          </a:prstGeom>
          <a:noFill/>
        </p:spPr>
        <p:txBody>
          <a:bodyPr wrap="square" rtlCol="0">
            <a:spAutoFit/>
          </a:bodyPr>
          <a:lstStyle/>
          <a:p>
            <a:r>
              <a:rPr lang="en-GB" sz="4000" b="1" dirty="0">
                <a:solidFill>
                  <a:schemeClr val="accent1"/>
                </a:solidFill>
                <a:latin typeface="+mj-lt"/>
                <a:ea typeface="+mj-ea"/>
                <a:cs typeface="+mj-cs"/>
              </a:rPr>
              <a:t>Not Considered in Statement of Reasons - 1</a:t>
            </a:r>
          </a:p>
        </p:txBody>
      </p:sp>
      <p:sp>
        <p:nvSpPr>
          <p:cNvPr id="3" name="TextBox 2">
            <a:extLst>
              <a:ext uri="{FF2B5EF4-FFF2-40B4-BE49-F238E27FC236}">
                <a16:creationId xmlns:a16="http://schemas.microsoft.com/office/drawing/2014/main" id="{D1E55D7A-F370-687A-EBBF-F750D4C217C9}"/>
              </a:ext>
            </a:extLst>
          </p:cNvPr>
          <p:cNvSpPr txBox="1"/>
          <p:nvPr/>
        </p:nvSpPr>
        <p:spPr>
          <a:xfrm>
            <a:off x="292607" y="1053624"/>
            <a:ext cx="11191469" cy="5262979"/>
          </a:xfrm>
          <a:prstGeom prst="rect">
            <a:avLst/>
          </a:prstGeom>
          <a:noFill/>
        </p:spPr>
        <p:txBody>
          <a:bodyPr wrap="square" rtlCol="0">
            <a:spAutoFit/>
          </a:bodyPr>
          <a:lstStyle/>
          <a:p>
            <a:pPr marL="285750" indent="-285750">
              <a:buFont typeface="Arial" panose="020B0604020202020204" pitchFamily="34" charset="0"/>
              <a:buChar char="•"/>
            </a:pPr>
            <a:r>
              <a:rPr lang="en-GB" sz="2400" dirty="0"/>
              <a:t>3 parking zones with all different rules and regulations will be confusing for residents, but even more so for visitors, and many inadvertent violations are to be expected.</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Guest of residents in CPZs will have to pay for parking, possibly discouraging visits, with the infirm and elderly possibly worst affected.  In other CPZs it is usual that residents have passes that can be filled in for their guests’ cars.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Commitment in Stantec’s approach to simplify this.  Instead of 1 TRO we now have 4, giving us 3 zones with different rules.  Where is the simplification?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Owners of short term lets will be able to apply for visitors permits, but only a maximum of 25 per year.  Each one lasts a week, so leaves 27 weeks a year where the occupants will not have a visitors permit, and will therefore have to pay full parking charges and be restricted on how long they can park.</a:t>
            </a:r>
          </a:p>
        </p:txBody>
      </p:sp>
    </p:spTree>
    <p:extLst>
      <p:ext uri="{BB962C8B-B14F-4D97-AF65-F5344CB8AC3E}">
        <p14:creationId xmlns:p14="http://schemas.microsoft.com/office/powerpoint/2010/main" val="437986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976037-060E-18C2-C50B-B8B3EDA12315}"/>
              </a:ext>
            </a:extLst>
          </p:cNvPr>
          <p:cNvSpPr txBox="1"/>
          <p:nvPr/>
        </p:nvSpPr>
        <p:spPr>
          <a:xfrm>
            <a:off x="145124" y="138214"/>
            <a:ext cx="10387584" cy="707886"/>
          </a:xfrm>
          <a:prstGeom prst="rect">
            <a:avLst/>
          </a:prstGeom>
          <a:noFill/>
        </p:spPr>
        <p:txBody>
          <a:bodyPr wrap="square" rtlCol="0">
            <a:spAutoFit/>
          </a:bodyPr>
          <a:lstStyle/>
          <a:p>
            <a:r>
              <a:rPr lang="en-GB" sz="4000" b="1" dirty="0">
                <a:solidFill>
                  <a:schemeClr val="accent1"/>
                </a:solidFill>
                <a:latin typeface="+mj-lt"/>
                <a:ea typeface="+mj-ea"/>
                <a:cs typeface="+mj-cs"/>
              </a:rPr>
              <a:t>Not Considered in Statement of Reasons - 2</a:t>
            </a:r>
          </a:p>
        </p:txBody>
      </p:sp>
      <p:sp>
        <p:nvSpPr>
          <p:cNvPr id="3" name="TextBox 2">
            <a:extLst>
              <a:ext uri="{FF2B5EF4-FFF2-40B4-BE49-F238E27FC236}">
                <a16:creationId xmlns:a16="http://schemas.microsoft.com/office/drawing/2014/main" id="{B8FC855B-5F77-3487-B6F5-9EC387457D44}"/>
              </a:ext>
            </a:extLst>
          </p:cNvPr>
          <p:cNvSpPr txBox="1"/>
          <p:nvPr/>
        </p:nvSpPr>
        <p:spPr>
          <a:xfrm>
            <a:off x="252296" y="813978"/>
            <a:ext cx="11339936" cy="5632311"/>
          </a:xfrm>
          <a:prstGeom prst="rect">
            <a:avLst/>
          </a:prstGeom>
          <a:noFill/>
        </p:spPr>
        <p:txBody>
          <a:bodyPr wrap="square" rtlCol="0">
            <a:spAutoFit/>
          </a:bodyPr>
          <a:lstStyle/>
          <a:p>
            <a:pPr marL="285750" indent="-285750">
              <a:buFont typeface="Arial" panose="020B0604020202020204" pitchFamily="34" charset="0"/>
              <a:buChar char="•"/>
            </a:pPr>
            <a:r>
              <a:rPr lang="en-GB" sz="2000" dirty="0"/>
              <a:t>Machines to pay for parking will be obstacles on the pavement.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Care worker permits are also available (to be paid for by whom?) but these do not guarantee a Care Worker a space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 station car park will be permanently full with residents without permits, their guests and other visitors. Train users will find it impossible to park there for much of the time, and commuters cannot even pay for parking in the vicinity due to the 6 hour limit.  They will therefore have to park way up </a:t>
            </a:r>
            <a:r>
              <a:rPr lang="en-GB" sz="2000" dirty="0" err="1"/>
              <a:t>Glenorchy</a:t>
            </a:r>
            <a:r>
              <a:rPr lang="en-GB" sz="2000" dirty="0"/>
              <a:t> Road, Ware Road, or Highfield Road, and possibly miss their train, if they have to walk even further than expected, and in any case make train access very difficult for people with mobility issues,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There will be severe </a:t>
            </a:r>
            <a:r>
              <a:rPr lang="en-GB" sz="2000" dirty="0" err="1"/>
              <a:t>spillover</a:t>
            </a:r>
            <a:r>
              <a:rPr lang="en-GB" sz="2000" dirty="0"/>
              <a:t> effects on roads just outside CPZs.  Streets like </a:t>
            </a:r>
            <a:r>
              <a:rPr lang="en-GB" sz="2000" dirty="0" err="1"/>
              <a:t>Glenorchy</a:t>
            </a:r>
            <a:r>
              <a:rPr lang="en-GB" sz="2000" dirty="0"/>
              <a:t> Road, Ware Road, York Road, and in particular St </a:t>
            </a:r>
            <a:r>
              <a:rPr lang="en-GB" sz="2000" dirty="0" err="1"/>
              <a:t>Baldreds</a:t>
            </a:r>
            <a:r>
              <a:rPr lang="en-GB" sz="2000" dirty="0"/>
              <a:t> Road, will become parking hot spots, which will not only create new problems for residents there, but, even worse, certainly create severe problems for access to the surgery.</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err="1"/>
              <a:t>Dirleton</a:t>
            </a:r>
            <a:r>
              <a:rPr lang="en-GB" sz="2000" dirty="0"/>
              <a:t> avenue is not restricted in the TRO’s, but is not currently double yellow lines, so will become part of the overspill from the CPZ restrictions.  We know how much impact a single car has parking there.</a:t>
            </a:r>
          </a:p>
        </p:txBody>
      </p:sp>
    </p:spTree>
    <p:extLst>
      <p:ext uri="{BB962C8B-B14F-4D97-AF65-F5344CB8AC3E}">
        <p14:creationId xmlns:p14="http://schemas.microsoft.com/office/powerpoint/2010/main" val="1544354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A8C66D-0269-9B68-4B60-CA24E5537CCA}"/>
              </a:ext>
            </a:extLst>
          </p:cNvPr>
          <p:cNvSpPr txBox="1"/>
          <p:nvPr/>
        </p:nvSpPr>
        <p:spPr>
          <a:xfrm>
            <a:off x="476640" y="305301"/>
            <a:ext cx="10260186" cy="5847755"/>
          </a:xfrm>
          <a:prstGeom prst="rect">
            <a:avLst/>
          </a:prstGeom>
          <a:noFill/>
        </p:spPr>
        <p:txBody>
          <a:bodyPr wrap="square" rtlCol="0">
            <a:spAutoFit/>
          </a:bodyPr>
          <a:lstStyle/>
          <a:p>
            <a:r>
              <a:rPr lang="en-GB" sz="2800" dirty="0">
                <a:solidFill>
                  <a:schemeClr val="accent1"/>
                </a:solidFill>
                <a:effectLst>
                  <a:outerShdw blurRad="38100" dist="38100" dir="2700000" algn="tl">
                    <a:srgbClr val="000000">
                      <a:alpha val="43137"/>
                    </a:srgbClr>
                  </a:outerShdw>
                </a:effectLst>
              </a:rPr>
              <a:t>Where to find the Traffic Order:</a:t>
            </a:r>
          </a:p>
          <a:p>
            <a:endParaRPr lang="en-GB" sz="2800" dirty="0">
              <a:solidFill>
                <a:schemeClr val="accent1"/>
              </a:solidFill>
              <a:effectLst>
                <a:outerShdw blurRad="38100" dist="38100" dir="2700000" algn="tl">
                  <a:srgbClr val="000000">
                    <a:alpha val="43137"/>
                  </a:srgbClr>
                </a:outerShdw>
              </a:effectLst>
            </a:endParaRPr>
          </a:p>
          <a:p>
            <a:r>
              <a:rPr lang="en-GB" sz="2000" dirty="0">
                <a:solidFill>
                  <a:schemeClr val="accent1"/>
                </a:solidFill>
                <a:effectLst>
                  <a:outerShdw blurRad="38100" dist="38100" dir="2700000" algn="tl">
                    <a:srgbClr val="000000">
                      <a:alpha val="43137"/>
                    </a:srgbClr>
                  </a:outerShdw>
                </a:effectLst>
              </a:rPr>
              <a:t>https://northberwickparking.commonplace.is/en-GB/proposals/document-library/step1</a:t>
            </a:r>
          </a:p>
          <a:p>
            <a:endParaRPr lang="en-GB" sz="2000" dirty="0">
              <a:solidFill>
                <a:schemeClr val="accent1"/>
              </a:solidFill>
              <a:effectLst>
                <a:outerShdw blurRad="38100" dist="38100" dir="2700000" algn="tl">
                  <a:srgbClr val="000000">
                    <a:alpha val="43137"/>
                  </a:srgbClr>
                </a:outerShdw>
              </a:effectLst>
            </a:endParaRPr>
          </a:p>
          <a:p>
            <a:r>
              <a:rPr lang="en-GB" sz="2000" dirty="0">
                <a:solidFill>
                  <a:schemeClr val="accent1"/>
                </a:solidFill>
                <a:effectLst>
                  <a:outerShdw blurRad="38100" dist="38100" dir="2700000" algn="tl">
                    <a:srgbClr val="000000">
                      <a:alpha val="43137"/>
                    </a:srgbClr>
                  </a:outerShdw>
                </a:effectLst>
              </a:rPr>
              <a:t>How to object:</a:t>
            </a:r>
          </a:p>
          <a:p>
            <a:endParaRPr lang="en-GB" dirty="0"/>
          </a:p>
          <a:p>
            <a:r>
              <a:rPr lang="en-GB" dirty="0"/>
              <a:t>Any objection must be in writing and </a:t>
            </a:r>
            <a:r>
              <a:rPr lang="en-GB" u="sng" dirty="0"/>
              <a:t>must specify the grounds thereof</a:t>
            </a:r>
            <a:r>
              <a:rPr lang="en-GB" dirty="0"/>
              <a:t> and should be addressed to: </a:t>
            </a:r>
          </a:p>
          <a:p>
            <a:endParaRPr lang="en-GB" dirty="0"/>
          </a:p>
          <a:p>
            <a:r>
              <a:rPr lang="en-GB" dirty="0"/>
              <a:t>North Berwick Parking Management TRO, Asset and Regulatory Manager, Road Services, </a:t>
            </a:r>
            <a:r>
              <a:rPr lang="en-GB" dirty="0" err="1"/>
              <a:t>Penston</a:t>
            </a:r>
            <a:r>
              <a:rPr lang="en-GB" dirty="0"/>
              <a:t> House, </a:t>
            </a:r>
            <a:r>
              <a:rPr lang="en-GB" dirty="0" err="1"/>
              <a:t>Macmerry</a:t>
            </a:r>
            <a:r>
              <a:rPr lang="en-GB" dirty="0"/>
              <a:t> EH33 1EX </a:t>
            </a:r>
          </a:p>
          <a:p>
            <a:r>
              <a:rPr lang="en-GB" dirty="0"/>
              <a:t>Or Email </a:t>
            </a:r>
          </a:p>
          <a:p>
            <a:r>
              <a:rPr lang="en-GB" dirty="0"/>
              <a:t>roadsconsultation@eastlothian.gov.uk quoting reference North Berwick Draft TRO by 29th September 2024</a:t>
            </a:r>
          </a:p>
          <a:p>
            <a:endParaRPr lang="en-GB" dirty="0"/>
          </a:p>
          <a:p>
            <a:r>
              <a:rPr lang="en-GB" sz="2400" dirty="0">
                <a:solidFill>
                  <a:schemeClr val="accent1"/>
                </a:solidFill>
                <a:effectLst>
                  <a:outerShdw blurRad="38100" dist="38100" dir="2700000" algn="tl">
                    <a:srgbClr val="000000">
                      <a:alpha val="43137"/>
                    </a:srgbClr>
                  </a:outerShdw>
                </a:effectLst>
              </a:rPr>
              <a:t>Contacts for local ELC Councillors:</a:t>
            </a:r>
          </a:p>
          <a:p>
            <a:endParaRPr lang="en-GB" sz="1800" dirty="0">
              <a:solidFill>
                <a:schemeClr val="accent1"/>
              </a:solidFill>
              <a:effectLst>
                <a:outerShdw blurRad="38100" dist="38100" dir="2700000" algn="tl">
                  <a:srgbClr val="000000">
                    <a:alpha val="43137"/>
                  </a:srgbClr>
                </a:outerShdw>
              </a:effectLst>
            </a:endParaRPr>
          </a:p>
          <a:p>
            <a:pPr algn="l"/>
            <a:r>
              <a:rPr lang="en-GB" sz="1800" b="0" i="0" dirty="0">
                <a:solidFill>
                  <a:srgbClr val="1F497D"/>
                </a:solidFill>
                <a:effectLst/>
                <a:latin typeface="Calibri" panose="020F0502020204030204" pitchFamily="34" charset="0"/>
              </a:rPr>
              <a:t>Jeremy Findlay – </a:t>
            </a:r>
            <a:r>
              <a:rPr lang="en-GB" sz="1800" b="0" i="0" dirty="0">
                <a:solidFill>
                  <a:srgbClr val="1155CC"/>
                </a:solidFill>
                <a:effectLst/>
                <a:latin typeface="Calibri" panose="020F0502020204030204" pitchFamily="34" charset="0"/>
                <a:hlinkClick r:id="rId2"/>
              </a:rPr>
              <a:t>jfindlay@eastlothian.gov.uk</a:t>
            </a:r>
            <a:endParaRPr lang="en-GB" sz="1800" b="0" i="0" dirty="0">
              <a:solidFill>
                <a:srgbClr val="222222"/>
              </a:solidFill>
              <a:effectLst/>
              <a:latin typeface="Arial" panose="020B0604020202020204" pitchFamily="34" charset="0"/>
            </a:endParaRPr>
          </a:p>
          <a:p>
            <a:pPr algn="l"/>
            <a:r>
              <a:rPr lang="en-GB" sz="1800" b="0" i="0" dirty="0">
                <a:solidFill>
                  <a:srgbClr val="1F497D"/>
                </a:solidFill>
                <a:effectLst/>
                <a:latin typeface="Calibri" panose="020F0502020204030204" pitchFamily="34" charset="0"/>
              </a:rPr>
              <a:t>Liz Allan – </a:t>
            </a:r>
            <a:r>
              <a:rPr lang="en-GB" sz="1800" b="0" i="0" dirty="0">
                <a:solidFill>
                  <a:srgbClr val="1155CC"/>
                </a:solidFill>
                <a:effectLst/>
                <a:latin typeface="Calibri" panose="020F0502020204030204" pitchFamily="34" charset="0"/>
                <a:hlinkClick r:id="rId2"/>
              </a:rPr>
              <a:t>lallan2@eastlothian.gov.uk</a:t>
            </a:r>
            <a:endParaRPr lang="en-GB" sz="1800" b="0" i="0" dirty="0">
              <a:solidFill>
                <a:srgbClr val="222222"/>
              </a:solidFill>
              <a:effectLst/>
              <a:latin typeface="Arial" panose="020B0604020202020204" pitchFamily="34" charset="0"/>
            </a:endParaRPr>
          </a:p>
          <a:p>
            <a:pPr algn="l"/>
            <a:r>
              <a:rPr lang="en-GB" sz="1800" b="0" i="0" dirty="0">
                <a:solidFill>
                  <a:srgbClr val="1F497D"/>
                </a:solidFill>
                <a:effectLst/>
                <a:latin typeface="Calibri" panose="020F0502020204030204" pitchFamily="34" charset="0"/>
              </a:rPr>
              <a:t>Carol McFarlane – </a:t>
            </a:r>
            <a:r>
              <a:rPr lang="en-GB" sz="1800" b="0" i="0" dirty="0">
                <a:solidFill>
                  <a:srgbClr val="1155CC"/>
                </a:solidFill>
                <a:effectLst/>
                <a:latin typeface="Calibri" panose="020F0502020204030204" pitchFamily="34" charset="0"/>
                <a:hlinkClick r:id="rId2"/>
              </a:rPr>
              <a:t>cmcfarlane1@eastlothian.uk</a:t>
            </a:r>
            <a:endParaRPr lang="en-GB" sz="1800" b="0" i="0" dirty="0">
              <a:solidFill>
                <a:srgbClr val="222222"/>
              </a:solidFill>
              <a:effectLst/>
              <a:latin typeface="Arial" panose="020B0604020202020204" pitchFamily="34" charset="0"/>
            </a:endParaRPr>
          </a:p>
          <a:p>
            <a:endParaRPr lang="en-GB" dirty="0"/>
          </a:p>
        </p:txBody>
      </p:sp>
    </p:spTree>
    <p:extLst>
      <p:ext uri="{BB962C8B-B14F-4D97-AF65-F5344CB8AC3E}">
        <p14:creationId xmlns:p14="http://schemas.microsoft.com/office/powerpoint/2010/main" val="1366597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474D4E1-C8B7-8E2E-870D-90C677DA8BD8}"/>
              </a:ext>
            </a:extLst>
          </p:cNvPr>
          <p:cNvSpPr txBox="1">
            <a:spLocks/>
          </p:cNvSpPr>
          <p:nvPr/>
        </p:nvSpPr>
        <p:spPr>
          <a:xfrm>
            <a:off x="524164" y="254290"/>
            <a:ext cx="10515600" cy="817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chemeClr val="accent1"/>
                </a:solidFill>
              </a:rPr>
              <a:t>Frequently Asked Questions</a:t>
            </a:r>
            <a:endParaRPr lang="en-GB" sz="4400" b="1" dirty="0">
              <a:solidFill>
                <a:schemeClr val="accent1"/>
              </a:solidFill>
            </a:endParaRPr>
          </a:p>
        </p:txBody>
      </p:sp>
      <p:sp>
        <p:nvSpPr>
          <p:cNvPr id="2" name="Rectangle 1">
            <a:extLst>
              <a:ext uri="{FF2B5EF4-FFF2-40B4-BE49-F238E27FC236}">
                <a16:creationId xmlns:a16="http://schemas.microsoft.com/office/drawing/2014/main" id="{DEC9C8E7-9CFB-D7E5-F9DA-9EE047ACE5A3}"/>
              </a:ext>
            </a:extLst>
          </p:cNvPr>
          <p:cNvSpPr>
            <a:spLocks noChangeArrowheads="1"/>
          </p:cNvSpPr>
          <p:nvPr/>
        </p:nvSpPr>
        <p:spPr bwMode="auto">
          <a:xfrm>
            <a:off x="646545" y="3095058"/>
            <a:ext cx="11249892"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GB" sz="4800" dirty="0">
                <a:hlinkClick r:id="rId2"/>
              </a:rPr>
              <a:t>East Lothian Parking Management Review (arcgis.com)</a:t>
            </a:r>
            <a:endParaRPr lang="en-US" altLang="en-US" sz="4800" b="1" dirty="0">
              <a:latin typeface="+mj-lt"/>
              <a:ea typeface="+mj-ea"/>
              <a:cs typeface="+mj-cs"/>
            </a:endParaRPr>
          </a:p>
        </p:txBody>
      </p:sp>
    </p:spTree>
    <p:extLst>
      <p:ext uri="{BB962C8B-B14F-4D97-AF65-F5344CB8AC3E}">
        <p14:creationId xmlns:p14="http://schemas.microsoft.com/office/powerpoint/2010/main" val="2621693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6B259B-46BC-C5AF-3848-64D636065A6B}"/>
              </a:ext>
            </a:extLst>
          </p:cNvPr>
          <p:cNvSpPr txBox="1"/>
          <p:nvPr/>
        </p:nvSpPr>
        <p:spPr>
          <a:xfrm>
            <a:off x="524164" y="1074421"/>
            <a:ext cx="6606309" cy="5847755"/>
          </a:xfrm>
          <a:prstGeom prst="rect">
            <a:avLst/>
          </a:prstGeom>
          <a:noFill/>
        </p:spPr>
        <p:txBody>
          <a:bodyPr wrap="square" rtlCol="0">
            <a:spAutoFit/>
          </a:bodyPr>
          <a:lstStyle/>
          <a:p>
            <a:pPr algn="l"/>
            <a:r>
              <a:rPr lang="en-GB" sz="2200" dirty="0"/>
              <a:t>The 2018 Local Transport Strategy for East Lothian Council introduced the Parking Management Strategy. The focus of this strategy is to provide balanced and appropriate parking facilities that support the economic, environmental and accessibility requirements of towns in East Lothian. The Strategy also aims to maximise the efficient use of parking provision.</a:t>
            </a:r>
          </a:p>
          <a:p>
            <a:pPr algn="l"/>
            <a:endParaRPr lang="en-GB" sz="2200" dirty="0"/>
          </a:p>
          <a:p>
            <a:pPr algn="l"/>
            <a:r>
              <a:rPr lang="en-GB" sz="2200" dirty="0"/>
              <a:t>To support the Strategy, East Lothian Council is developing proposals to change the parking restrictions in North Berwick. The project will incentivise people to use more sustainable forms of transport such as the local bus network, cycling, wheeling or walking while also raising revenue to ensure parking can be fully enforced. After that, any remaining revenue will be reinvested back into the local [ELC] transport network and services. </a:t>
            </a:r>
          </a:p>
        </p:txBody>
      </p:sp>
      <p:sp>
        <p:nvSpPr>
          <p:cNvPr id="4" name="Title 1">
            <a:extLst>
              <a:ext uri="{FF2B5EF4-FFF2-40B4-BE49-F238E27FC236}">
                <a16:creationId xmlns:a16="http://schemas.microsoft.com/office/drawing/2014/main" id="{6474D4E1-C8B7-8E2E-870D-90C677DA8BD8}"/>
              </a:ext>
            </a:extLst>
          </p:cNvPr>
          <p:cNvSpPr txBox="1">
            <a:spLocks/>
          </p:cNvSpPr>
          <p:nvPr/>
        </p:nvSpPr>
        <p:spPr>
          <a:xfrm>
            <a:off x="524164" y="254290"/>
            <a:ext cx="10515600" cy="817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chemeClr val="accent1"/>
                </a:solidFill>
              </a:rPr>
              <a:t>Background – As Stated by ELC</a:t>
            </a:r>
            <a:endParaRPr lang="en-GB" sz="4400" b="1" dirty="0">
              <a:solidFill>
                <a:schemeClr val="accent1"/>
              </a:solidFill>
            </a:endParaRPr>
          </a:p>
        </p:txBody>
      </p:sp>
      <p:pic>
        <p:nvPicPr>
          <p:cNvPr id="7" name="Picture 6">
            <a:extLst>
              <a:ext uri="{FF2B5EF4-FFF2-40B4-BE49-F238E27FC236}">
                <a16:creationId xmlns:a16="http://schemas.microsoft.com/office/drawing/2014/main" id="{14F23A91-8C93-AF30-EE24-3F203B90D8B2}"/>
              </a:ext>
            </a:extLst>
          </p:cNvPr>
          <p:cNvPicPr>
            <a:picLocks noChangeAspect="1"/>
          </p:cNvPicPr>
          <p:nvPr/>
        </p:nvPicPr>
        <p:blipFill>
          <a:blip r:embed="rId2"/>
          <a:stretch>
            <a:fillRect/>
          </a:stretch>
        </p:blipFill>
        <p:spPr>
          <a:xfrm>
            <a:off x="7395037" y="1351508"/>
            <a:ext cx="4476980" cy="3359323"/>
          </a:xfrm>
          <a:prstGeom prst="rect">
            <a:avLst/>
          </a:prstGeom>
        </p:spPr>
      </p:pic>
      <p:sp>
        <p:nvSpPr>
          <p:cNvPr id="9" name="TextBox 8">
            <a:extLst>
              <a:ext uri="{FF2B5EF4-FFF2-40B4-BE49-F238E27FC236}">
                <a16:creationId xmlns:a16="http://schemas.microsoft.com/office/drawing/2014/main" id="{1340EA57-E803-B14F-248E-C469F32A73A9}"/>
              </a:ext>
            </a:extLst>
          </p:cNvPr>
          <p:cNvSpPr txBox="1"/>
          <p:nvPr/>
        </p:nvSpPr>
        <p:spPr>
          <a:xfrm>
            <a:off x="7305964" y="5137248"/>
            <a:ext cx="4673600" cy="1107996"/>
          </a:xfrm>
          <a:prstGeom prst="rect">
            <a:avLst/>
          </a:prstGeom>
          <a:noFill/>
        </p:spPr>
        <p:txBody>
          <a:bodyPr wrap="square">
            <a:spAutoFit/>
          </a:bodyPr>
          <a:lstStyle/>
          <a:p>
            <a:r>
              <a:rPr lang="en-GB" sz="2200" dirty="0"/>
              <a:t>The project requires a series of Traffic Regulation Orders (TROs) to change the parking restrictions in North Berwick</a:t>
            </a:r>
          </a:p>
        </p:txBody>
      </p:sp>
    </p:spTree>
    <p:extLst>
      <p:ext uri="{BB962C8B-B14F-4D97-AF65-F5344CB8AC3E}">
        <p14:creationId xmlns:p14="http://schemas.microsoft.com/office/powerpoint/2010/main" val="948041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6B259B-46BC-C5AF-3848-64D636065A6B}"/>
              </a:ext>
            </a:extLst>
          </p:cNvPr>
          <p:cNvSpPr txBox="1"/>
          <p:nvPr/>
        </p:nvSpPr>
        <p:spPr>
          <a:xfrm>
            <a:off x="524163" y="1314564"/>
            <a:ext cx="11039763" cy="5539978"/>
          </a:xfrm>
          <a:prstGeom prst="rect">
            <a:avLst/>
          </a:prstGeom>
          <a:noFill/>
        </p:spPr>
        <p:txBody>
          <a:bodyPr wrap="square" rtlCol="0">
            <a:spAutoFit/>
          </a:bodyPr>
          <a:lstStyle/>
          <a:p>
            <a:pPr algn="l"/>
            <a:r>
              <a:rPr lang="en-GB" sz="2200" dirty="0"/>
              <a:t>In Autumn 2022 ELC consulted on proposals to introduce new parking policies in North Berwick. These included charging for on and off-street parking places, the introduction of Controlled Parking Zones (CPZ) that provided residential parking areas. The responses from the consultation were analysed and fed back into a review of proposals, which were then modified.</a:t>
            </a:r>
          </a:p>
          <a:p>
            <a:pPr algn="l"/>
            <a:endParaRPr lang="en-GB" sz="2200" dirty="0"/>
          </a:p>
          <a:p>
            <a:pPr algn="l"/>
            <a:r>
              <a:rPr lang="en-GB" sz="2200" dirty="0"/>
              <a:t>Council Officers reported to Elected Members at a full Council meeting in April 2023. Approval was given for Council Officers to move to the next stage of introducing a parking management scheme, progressing the TROs. </a:t>
            </a:r>
          </a:p>
          <a:p>
            <a:pPr algn="l"/>
            <a:endParaRPr lang="en-GB" sz="2200" dirty="0"/>
          </a:p>
          <a:p>
            <a:pPr algn="l"/>
            <a:r>
              <a:rPr lang="en-GB" sz="2200" dirty="0"/>
              <a:t>In August 2023, East Lothian Council gave notice that it intended to make TROs to amend enforceable waiting restrictions on various roads across North Berwick, and representations were received and analysed. Ultimately it was determined that the Draft TRO should be withdrawn to enable officers to integrate the feedback, and the proposals were again modified and four new draft TROs for enforceable waiting restrictions on various roads and car parks across North Berwick have now been published. </a:t>
            </a:r>
          </a:p>
          <a:p>
            <a:endParaRPr lang="en-GB" sz="2400" dirty="0"/>
          </a:p>
        </p:txBody>
      </p:sp>
      <p:sp>
        <p:nvSpPr>
          <p:cNvPr id="4" name="Title 1">
            <a:extLst>
              <a:ext uri="{FF2B5EF4-FFF2-40B4-BE49-F238E27FC236}">
                <a16:creationId xmlns:a16="http://schemas.microsoft.com/office/drawing/2014/main" id="{6474D4E1-C8B7-8E2E-870D-90C677DA8BD8}"/>
              </a:ext>
            </a:extLst>
          </p:cNvPr>
          <p:cNvSpPr txBox="1">
            <a:spLocks/>
          </p:cNvSpPr>
          <p:nvPr/>
        </p:nvSpPr>
        <p:spPr>
          <a:xfrm>
            <a:off x="524164" y="254290"/>
            <a:ext cx="10515600" cy="817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chemeClr val="accent1"/>
                </a:solidFill>
              </a:rPr>
              <a:t>Previous Consultation History</a:t>
            </a:r>
            <a:endParaRPr lang="en-GB" sz="4400" b="1" dirty="0">
              <a:solidFill>
                <a:schemeClr val="accent1"/>
              </a:solidFill>
            </a:endParaRPr>
          </a:p>
        </p:txBody>
      </p:sp>
    </p:spTree>
    <p:extLst>
      <p:ext uri="{BB962C8B-B14F-4D97-AF65-F5344CB8AC3E}">
        <p14:creationId xmlns:p14="http://schemas.microsoft.com/office/powerpoint/2010/main" val="512546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6B259B-46BC-C5AF-3848-64D636065A6B}"/>
              </a:ext>
            </a:extLst>
          </p:cNvPr>
          <p:cNvSpPr txBox="1"/>
          <p:nvPr/>
        </p:nvSpPr>
        <p:spPr>
          <a:xfrm>
            <a:off x="3534199" y="2182505"/>
            <a:ext cx="5123602" cy="2492990"/>
          </a:xfrm>
          <a:prstGeom prst="rect">
            <a:avLst/>
          </a:prstGeom>
          <a:noFill/>
        </p:spPr>
        <p:txBody>
          <a:bodyPr wrap="square" rtlCol="0">
            <a:spAutoFit/>
          </a:bodyPr>
          <a:lstStyle/>
          <a:p>
            <a:pPr algn="l"/>
            <a:r>
              <a:rPr lang="en-GB" sz="2200" b="1" dirty="0"/>
              <a:t>Controlled Parking Zone in 4 Parts</a:t>
            </a:r>
          </a:p>
          <a:p>
            <a:pPr marL="342900" indent="-342900" algn="l">
              <a:buFont typeface="Arial" panose="020B0604020202020204" pitchFamily="34" charset="0"/>
              <a:buChar char="•"/>
            </a:pPr>
            <a:r>
              <a:rPr lang="en-GB" sz="2200" dirty="0"/>
              <a:t>Off Street Order ONE</a:t>
            </a:r>
          </a:p>
          <a:p>
            <a:pPr marL="342900" indent="-342900" algn="l">
              <a:buFont typeface="Arial" panose="020B0604020202020204" pitchFamily="34" charset="0"/>
              <a:buChar char="•"/>
            </a:pPr>
            <a:r>
              <a:rPr lang="en-GB" sz="2200" dirty="0"/>
              <a:t>Off Street Order TWO</a:t>
            </a:r>
          </a:p>
          <a:p>
            <a:pPr marL="342900" indent="-342900" algn="l">
              <a:buFont typeface="Arial" panose="020B0604020202020204" pitchFamily="34" charset="0"/>
              <a:buChar char="•"/>
            </a:pPr>
            <a:r>
              <a:rPr lang="en-GB" sz="2200" dirty="0"/>
              <a:t>Off Street Order THREE</a:t>
            </a:r>
          </a:p>
          <a:p>
            <a:pPr marL="342900" indent="-342900" algn="l">
              <a:buFont typeface="Arial" panose="020B0604020202020204" pitchFamily="34" charset="0"/>
              <a:buChar char="•"/>
            </a:pPr>
            <a:r>
              <a:rPr lang="en-GB" sz="2200" dirty="0"/>
              <a:t>On Street Order FOUR</a:t>
            </a:r>
          </a:p>
          <a:p>
            <a:endParaRPr lang="en-GB" sz="2200" dirty="0"/>
          </a:p>
          <a:p>
            <a:endParaRPr lang="en-GB" sz="2400" dirty="0"/>
          </a:p>
        </p:txBody>
      </p:sp>
      <p:sp>
        <p:nvSpPr>
          <p:cNvPr id="4" name="Title 1">
            <a:extLst>
              <a:ext uri="{FF2B5EF4-FFF2-40B4-BE49-F238E27FC236}">
                <a16:creationId xmlns:a16="http://schemas.microsoft.com/office/drawing/2014/main" id="{6474D4E1-C8B7-8E2E-870D-90C677DA8BD8}"/>
              </a:ext>
            </a:extLst>
          </p:cNvPr>
          <p:cNvSpPr txBox="1">
            <a:spLocks/>
          </p:cNvSpPr>
          <p:nvPr/>
        </p:nvSpPr>
        <p:spPr>
          <a:xfrm>
            <a:off x="524164" y="254290"/>
            <a:ext cx="10515600" cy="817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chemeClr val="accent1"/>
                </a:solidFill>
              </a:rPr>
              <a:t>North Berwick Proposed parking management</a:t>
            </a:r>
            <a:endParaRPr lang="en-GB" sz="4400" b="1" dirty="0">
              <a:solidFill>
                <a:schemeClr val="accent1"/>
              </a:solidFill>
            </a:endParaRPr>
          </a:p>
        </p:txBody>
      </p:sp>
    </p:spTree>
    <p:extLst>
      <p:ext uri="{BB962C8B-B14F-4D97-AF65-F5344CB8AC3E}">
        <p14:creationId xmlns:p14="http://schemas.microsoft.com/office/powerpoint/2010/main" val="3475970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474D4E1-C8B7-8E2E-870D-90C677DA8BD8}"/>
              </a:ext>
            </a:extLst>
          </p:cNvPr>
          <p:cNvSpPr txBox="1">
            <a:spLocks/>
          </p:cNvSpPr>
          <p:nvPr/>
        </p:nvSpPr>
        <p:spPr>
          <a:xfrm>
            <a:off x="524164" y="254290"/>
            <a:ext cx="10515600" cy="817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chemeClr val="accent1"/>
                </a:solidFill>
              </a:rPr>
              <a:t>Controlled Parking Zone</a:t>
            </a:r>
            <a:endParaRPr lang="en-GB" sz="4400" b="1" dirty="0">
              <a:solidFill>
                <a:schemeClr val="accent1"/>
              </a:solidFill>
            </a:endParaRPr>
          </a:p>
        </p:txBody>
      </p:sp>
      <p:pic>
        <p:nvPicPr>
          <p:cNvPr id="5" name="Picture 4">
            <a:extLst>
              <a:ext uri="{FF2B5EF4-FFF2-40B4-BE49-F238E27FC236}">
                <a16:creationId xmlns:a16="http://schemas.microsoft.com/office/drawing/2014/main" id="{1828F1B3-A5FB-C08D-2955-4F2D2436C32A}"/>
              </a:ext>
            </a:extLst>
          </p:cNvPr>
          <p:cNvPicPr>
            <a:picLocks noChangeAspect="1"/>
          </p:cNvPicPr>
          <p:nvPr/>
        </p:nvPicPr>
        <p:blipFill>
          <a:blip r:embed="rId2"/>
          <a:stretch>
            <a:fillRect/>
          </a:stretch>
        </p:blipFill>
        <p:spPr>
          <a:xfrm>
            <a:off x="591127" y="907416"/>
            <a:ext cx="7592291" cy="5959465"/>
          </a:xfrm>
          <a:prstGeom prst="rect">
            <a:avLst/>
          </a:prstGeom>
        </p:spPr>
      </p:pic>
    </p:spTree>
    <p:extLst>
      <p:ext uri="{BB962C8B-B14F-4D97-AF65-F5344CB8AC3E}">
        <p14:creationId xmlns:p14="http://schemas.microsoft.com/office/powerpoint/2010/main" val="1327328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474D4E1-C8B7-8E2E-870D-90C677DA8BD8}"/>
              </a:ext>
            </a:extLst>
          </p:cNvPr>
          <p:cNvSpPr txBox="1">
            <a:spLocks/>
          </p:cNvSpPr>
          <p:nvPr/>
        </p:nvSpPr>
        <p:spPr>
          <a:xfrm>
            <a:off x="524164" y="254290"/>
            <a:ext cx="10515600" cy="817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chemeClr val="accent1"/>
                </a:solidFill>
              </a:rPr>
              <a:t>Off Street Order One</a:t>
            </a:r>
            <a:endParaRPr lang="en-GB" sz="4400" b="1" dirty="0">
              <a:solidFill>
                <a:schemeClr val="accent1"/>
              </a:solidFill>
            </a:endParaRPr>
          </a:p>
        </p:txBody>
      </p:sp>
      <p:pic>
        <p:nvPicPr>
          <p:cNvPr id="5" name="Picture 4">
            <a:extLst>
              <a:ext uri="{FF2B5EF4-FFF2-40B4-BE49-F238E27FC236}">
                <a16:creationId xmlns:a16="http://schemas.microsoft.com/office/drawing/2014/main" id="{085068B4-D41A-8C84-EDAB-CF4D9307D1E7}"/>
              </a:ext>
            </a:extLst>
          </p:cNvPr>
          <p:cNvPicPr>
            <a:picLocks noChangeAspect="1"/>
          </p:cNvPicPr>
          <p:nvPr/>
        </p:nvPicPr>
        <p:blipFill>
          <a:blip r:embed="rId2"/>
          <a:stretch>
            <a:fillRect/>
          </a:stretch>
        </p:blipFill>
        <p:spPr>
          <a:xfrm>
            <a:off x="642829" y="973132"/>
            <a:ext cx="9779503" cy="5816899"/>
          </a:xfrm>
          <a:prstGeom prst="rect">
            <a:avLst/>
          </a:prstGeom>
        </p:spPr>
      </p:pic>
    </p:spTree>
    <p:extLst>
      <p:ext uri="{BB962C8B-B14F-4D97-AF65-F5344CB8AC3E}">
        <p14:creationId xmlns:p14="http://schemas.microsoft.com/office/powerpoint/2010/main" val="2674772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474D4E1-C8B7-8E2E-870D-90C677DA8BD8}"/>
              </a:ext>
            </a:extLst>
          </p:cNvPr>
          <p:cNvSpPr txBox="1">
            <a:spLocks/>
          </p:cNvSpPr>
          <p:nvPr/>
        </p:nvSpPr>
        <p:spPr>
          <a:xfrm>
            <a:off x="344129" y="254290"/>
            <a:ext cx="11847871" cy="8171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chemeClr val="accent1"/>
                </a:solidFill>
              </a:rPr>
              <a:t>Off Street Order Two – Haugh Road &amp; Sewage Works</a:t>
            </a:r>
            <a:endParaRPr lang="en-GB" sz="4400" b="1" dirty="0">
              <a:solidFill>
                <a:schemeClr val="accent1"/>
              </a:solidFill>
            </a:endParaRPr>
          </a:p>
        </p:txBody>
      </p:sp>
      <p:pic>
        <p:nvPicPr>
          <p:cNvPr id="9" name="Picture 8">
            <a:extLst>
              <a:ext uri="{FF2B5EF4-FFF2-40B4-BE49-F238E27FC236}">
                <a16:creationId xmlns:a16="http://schemas.microsoft.com/office/drawing/2014/main" id="{843D43DD-7039-E048-40BE-DAD22BAE7C77}"/>
              </a:ext>
            </a:extLst>
          </p:cNvPr>
          <p:cNvPicPr>
            <a:picLocks noChangeAspect="1"/>
          </p:cNvPicPr>
          <p:nvPr/>
        </p:nvPicPr>
        <p:blipFill>
          <a:blip r:embed="rId2"/>
          <a:stretch>
            <a:fillRect/>
          </a:stretch>
        </p:blipFill>
        <p:spPr>
          <a:xfrm>
            <a:off x="524163" y="1071420"/>
            <a:ext cx="7279037" cy="5665344"/>
          </a:xfrm>
          <a:prstGeom prst="rect">
            <a:avLst/>
          </a:prstGeom>
        </p:spPr>
      </p:pic>
      <p:sp>
        <p:nvSpPr>
          <p:cNvPr id="11" name="TextBox 10">
            <a:extLst>
              <a:ext uri="{FF2B5EF4-FFF2-40B4-BE49-F238E27FC236}">
                <a16:creationId xmlns:a16="http://schemas.microsoft.com/office/drawing/2014/main" id="{E0047FC7-802A-1714-23FA-514D41E4B4D5}"/>
              </a:ext>
            </a:extLst>
          </p:cNvPr>
          <p:cNvSpPr txBox="1"/>
          <p:nvPr/>
        </p:nvSpPr>
        <p:spPr>
          <a:xfrm>
            <a:off x="8629073" y="3055179"/>
            <a:ext cx="3562927" cy="923330"/>
          </a:xfrm>
          <a:prstGeom prst="rect">
            <a:avLst/>
          </a:prstGeom>
          <a:noFill/>
        </p:spPr>
        <p:txBody>
          <a:bodyPr wrap="square">
            <a:spAutoFit/>
          </a:bodyPr>
          <a:lstStyle/>
          <a:p>
            <a:r>
              <a:rPr lang="en-GB" sz="1800" dirty="0"/>
              <a:t>Class Of Vehicle: Motor Car, Motor Caravan, Invalid Carriage and motorcycle</a:t>
            </a:r>
            <a:endParaRPr lang="en-GB" dirty="0"/>
          </a:p>
        </p:txBody>
      </p:sp>
    </p:spTree>
    <p:extLst>
      <p:ext uri="{BB962C8B-B14F-4D97-AF65-F5344CB8AC3E}">
        <p14:creationId xmlns:p14="http://schemas.microsoft.com/office/powerpoint/2010/main" val="1044715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otalTime>6516</TotalTime>
  <Words>3100</Words>
  <Application>Microsoft Office PowerPoint</Application>
  <PresentationFormat>Widescreen</PresentationFormat>
  <Paragraphs>211</Paragraphs>
  <Slides>34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Aptos</vt:lpstr>
      <vt:lpstr>Arial</vt:lpstr>
      <vt:lpstr>Calibri</vt:lpstr>
      <vt:lpstr>Calibri Light</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Christiane Maher</dc:creator>
  <cp:lastModifiedBy>Bielefeldt, Christiane</cp:lastModifiedBy>
  <cp:revision>46</cp:revision>
  <dcterms:created xsi:type="dcterms:W3CDTF">2023-10-06T15:13:56Z</dcterms:created>
  <dcterms:modified xsi:type="dcterms:W3CDTF">2024-09-21T14:00:24Z</dcterms:modified>
</cp:coreProperties>
</file>