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2" r:id="rId3"/>
    <p:sldId id="280" r:id="rId4"/>
    <p:sldId id="273" r:id="rId5"/>
    <p:sldId id="260" r:id="rId6"/>
    <p:sldId id="259" r:id="rId7"/>
    <p:sldId id="262" r:id="rId8"/>
    <p:sldId id="263" r:id="rId9"/>
    <p:sldId id="256" r:id="rId10"/>
    <p:sldId id="257" r:id="rId11"/>
    <p:sldId id="258" r:id="rId12"/>
    <p:sldId id="266" r:id="rId13"/>
    <p:sldId id="265" r:id="rId14"/>
    <p:sldId id="283" r:id="rId15"/>
    <p:sldId id="284" r:id="rId16"/>
    <p:sldId id="285" r:id="rId17"/>
    <p:sldId id="296" r:id="rId18"/>
    <p:sldId id="295" r:id="rId19"/>
    <p:sldId id="294" r:id="rId20"/>
    <p:sldId id="297" r:id="rId21"/>
    <p:sldId id="292" r:id="rId22"/>
    <p:sldId id="291" r:id="rId23"/>
    <p:sldId id="267" r:id="rId24"/>
    <p:sldId id="270" r:id="rId25"/>
    <p:sldId id="275" r:id="rId26"/>
    <p:sldId id="268" r:id="rId27"/>
    <p:sldId id="269" r:id="rId28"/>
    <p:sldId id="274" r:id="rId29"/>
    <p:sldId id="279" r:id="rId30"/>
    <p:sldId id="281" r:id="rId31"/>
    <p:sldId id="278" r:id="rId32"/>
    <p:sldId id="276" r:id="rId33"/>
    <p:sldId id="277" r:id="rId34"/>
    <p:sldId id="282" r:id="rId35"/>
    <p:sldId id="271"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e Maher" userId="a450c9792950c89b" providerId="LiveId" clId="{E3E0A7B8-893C-4F63-8E0E-12CE98897BE0}"/>
    <pc:docChg chg="modSld">
      <pc:chgData name="Christiane Maher" userId="a450c9792950c89b" providerId="LiveId" clId="{E3E0A7B8-893C-4F63-8E0E-12CE98897BE0}" dt="2023-10-12T15:33:34.371" v="4" actId="1076"/>
      <pc:docMkLst>
        <pc:docMk/>
      </pc:docMkLst>
      <pc:sldChg chg="modSp mod">
        <pc:chgData name="Christiane Maher" userId="a450c9792950c89b" providerId="LiveId" clId="{E3E0A7B8-893C-4F63-8E0E-12CE98897BE0}" dt="2023-10-12T15:33:34.371" v="4" actId="1076"/>
        <pc:sldMkLst>
          <pc:docMk/>
          <pc:sldMk cId="1366597521" sldId="271"/>
        </pc:sldMkLst>
        <pc:spChg chg="mod">
          <ac:chgData name="Christiane Maher" userId="a450c9792950c89b" providerId="LiveId" clId="{E3E0A7B8-893C-4F63-8E0E-12CE98897BE0}" dt="2023-10-12T15:33:34.371" v="4" actId="1076"/>
          <ac:spMkLst>
            <pc:docMk/>
            <pc:sldMk cId="1366597521" sldId="271"/>
            <ac:spMk id="3" creationId="{E5A8C66D-0269-9B68-4B60-CA24E5537CCA}"/>
          </ac:spMkLst>
        </pc:spChg>
      </pc:sldChg>
      <pc:sldChg chg="modSp mod">
        <pc:chgData name="Christiane Maher" userId="a450c9792950c89b" providerId="LiveId" clId="{E3E0A7B8-893C-4F63-8E0E-12CE98897BE0}" dt="2023-10-12T15:33:22.589" v="2" actId="255"/>
        <pc:sldMkLst>
          <pc:docMk/>
          <pc:sldMk cId="3877512979" sldId="293"/>
        </pc:sldMkLst>
        <pc:spChg chg="mod">
          <ac:chgData name="Christiane Maher" userId="a450c9792950c89b" providerId="LiveId" clId="{E3E0A7B8-893C-4F63-8E0E-12CE98897BE0}" dt="2023-10-12T15:33:22.589" v="2" actId="255"/>
          <ac:spMkLst>
            <pc:docMk/>
            <pc:sldMk cId="3877512979" sldId="293"/>
            <ac:spMk id="2" creationId="{E15C4D4A-5DB4-3C99-B1C5-5FE1221D2BB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DF49-2F8A-F579-7C0B-CCD986FD98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8C39A3-703B-FD74-82BA-4F524C8C1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48A385-A61F-4BEC-5C5B-88CAE33A2BC3}"/>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DACE6299-1549-5534-EB4F-7CFEA3AFD5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D8088-19CA-6840-C530-9A3CE92E4417}"/>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222852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D700-9462-91F6-7F18-30314EE406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125ED6-1BEF-A18B-5E30-2C0633653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26F62-91CC-892D-53BE-E80637944181}"/>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DCF58664-F303-ACAD-1027-8276181C0A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AA9603-46C8-D4F0-2401-0AF7F36AE5AB}"/>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235255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91C68-90CC-84D8-5A46-9D61918221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994C8-4B8E-FDFC-AD47-6C981472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CF3027-26BA-B1BC-10B8-39EB524D32A3}"/>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59288BBE-4A36-90D7-B39F-1B31C7DF37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980FE8-28C7-BDE5-CBF4-E7D54B5D827B}"/>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293476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7099-93CC-7615-2682-7D64A5D2D7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DD00FF-2DC4-83DB-E9A7-ABE12B654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DB85C0-0EF2-78C5-47B9-3027349F0BE3}"/>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65FA2B14-F007-0C13-E7D4-157BF229F6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A39C63-8F7B-B4E0-44CA-8003957DB99F}"/>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12556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D19E-C39E-5C1A-D4E3-A2AFC005A9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A27D7B-F22D-0D89-C605-B1014F415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A7B725-B33A-1462-6240-D066B06E3B3D}"/>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C83B93D9-22AA-68A6-4F2E-621CD0630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9A1A6-AA02-A04D-AFE8-C004AC1B1299}"/>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51006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5B5F-F2EA-7BC5-2DE1-B5F9E16AEA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15C2F5-5602-50C4-BFBB-3C9AA97ED2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D6A0698-A6C5-3BEC-A33A-B7F676CBF6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F1449B-3A13-A96E-73DF-8AB7A8496B98}"/>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6" name="Footer Placeholder 5">
            <a:extLst>
              <a:ext uri="{FF2B5EF4-FFF2-40B4-BE49-F238E27FC236}">
                <a16:creationId xmlns:a16="http://schemas.microsoft.com/office/drawing/2014/main" id="{070957FE-3303-42C4-A346-4D48EE1AED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723B39-59E1-5C83-B39A-4E813BF5C284}"/>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181652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C65F9-E580-7315-5B5B-1E9B5C5BC5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9C65D3-1AE8-A9DD-A360-34958C3007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1ED678-4957-5634-C19F-BF2D6E006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8D742D-FF93-A492-2FE0-8F1393BFF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56F40-E745-73B0-A91A-214CF97C1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40111F-87F3-7D41-DF16-086F92579193}"/>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8" name="Footer Placeholder 7">
            <a:extLst>
              <a:ext uri="{FF2B5EF4-FFF2-40B4-BE49-F238E27FC236}">
                <a16:creationId xmlns:a16="http://schemas.microsoft.com/office/drawing/2014/main" id="{AABFE500-14A9-6ED6-A43C-8345CCA240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0A7D03-1842-ECA9-C339-9463E6A702B4}"/>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326281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BE9E-FA5C-31CB-2171-AD97A4B14E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9E5BF9-58E8-F5FF-B49E-86B30AF1BD65}"/>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4" name="Footer Placeholder 3">
            <a:extLst>
              <a:ext uri="{FF2B5EF4-FFF2-40B4-BE49-F238E27FC236}">
                <a16:creationId xmlns:a16="http://schemas.microsoft.com/office/drawing/2014/main" id="{3F36494F-8A29-CE3B-7EB7-B514A068D2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865622-412F-A958-C476-A8239C915EF6}"/>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2274226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FD54-1CCB-E2D1-C873-E3227EB83E4F}"/>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3" name="Footer Placeholder 2">
            <a:extLst>
              <a:ext uri="{FF2B5EF4-FFF2-40B4-BE49-F238E27FC236}">
                <a16:creationId xmlns:a16="http://schemas.microsoft.com/office/drawing/2014/main" id="{17092021-A677-33DF-360B-1359156E41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271F0D-6B01-EBF7-119C-E4127B843D89}"/>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125829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32D5-1749-775D-A87B-ED47D9065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AAB516-FD7D-A1F4-FA09-AD375BC8B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482B54-6BBD-B47F-A980-F80F17811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8BD6D-BC84-59B1-73CD-DA1BCB2A922A}"/>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6" name="Footer Placeholder 5">
            <a:extLst>
              <a:ext uri="{FF2B5EF4-FFF2-40B4-BE49-F238E27FC236}">
                <a16:creationId xmlns:a16="http://schemas.microsoft.com/office/drawing/2014/main" id="{B37C7D85-34BB-8AF8-8CB9-5D20C6B1C2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DC5B4-C9B2-0A5C-FE0F-BEA153830BD1}"/>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63819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47D4-B361-F612-E45D-8020DC90F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04194D-72D1-08EE-894C-1CA9AA11C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A5CEB8-79B6-74E8-027D-DF5470EAF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65096-1EBC-1217-4BB8-B12136EA2193}"/>
              </a:ext>
            </a:extLst>
          </p:cNvPr>
          <p:cNvSpPr>
            <a:spLocks noGrp="1"/>
          </p:cNvSpPr>
          <p:nvPr>
            <p:ph type="dt" sz="half" idx="10"/>
          </p:nvPr>
        </p:nvSpPr>
        <p:spPr/>
        <p:txBody>
          <a:bodyPr/>
          <a:lstStyle/>
          <a:p>
            <a:fld id="{AF4D9C21-9159-46DB-919A-15A878AA8650}" type="datetimeFigureOut">
              <a:rPr lang="en-GB" smtClean="0"/>
              <a:t>12/10/2023</a:t>
            </a:fld>
            <a:endParaRPr lang="en-GB"/>
          </a:p>
        </p:txBody>
      </p:sp>
      <p:sp>
        <p:nvSpPr>
          <p:cNvPr id="6" name="Footer Placeholder 5">
            <a:extLst>
              <a:ext uri="{FF2B5EF4-FFF2-40B4-BE49-F238E27FC236}">
                <a16:creationId xmlns:a16="http://schemas.microsoft.com/office/drawing/2014/main" id="{26857B15-CF84-5666-5890-5DF602BA9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01820A-C726-25C4-B792-AC5B46B73379}"/>
              </a:ext>
            </a:extLst>
          </p:cNvPr>
          <p:cNvSpPr>
            <a:spLocks noGrp="1"/>
          </p:cNvSpPr>
          <p:nvPr>
            <p:ph type="sldNum" sz="quarter" idx="12"/>
          </p:nvPr>
        </p:nvSpPr>
        <p:spPr/>
        <p:txBody>
          <a:bodyPr/>
          <a:lstStyle/>
          <a:p>
            <a:fld id="{D687A2FE-65EF-40C7-8DC7-0F894FB9C9F2}" type="slidenum">
              <a:rPr lang="en-GB" smtClean="0"/>
              <a:t>‹#›</a:t>
            </a:fld>
            <a:endParaRPr lang="en-GB"/>
          </a:p>
        </p:txBody>
      </p:sp>
    </p:spTree>
    <p:extLst>
      <p:ext uri="{BB962C8B-B14F-4D97-AF65-F5344CB8AC3E}">
        <p14:creationId xmlns:p14="http://schemas.microsoft.com/office/powerpoint/2010/main" val="61662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EF56F3-FD6D-B85D-2244-7F929D70C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17E8F4-8038-C031-E3A2-549F7B40E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B383F0-202B-6E13-C181-2950C6B12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D9C21-9159-46DB-919A-15A878AA8650}" type="datetimeFigureOut">
              <a:rPr lang="en-GB" smtClean="0"/>
              <a:t>12/10/2023</a:t>
            </a:fld>
            <a:endParaRPr lang="en-GB"/>
          </a:p>
        </p:txBody>
      </p:sp>
      <p:sp>
        <p:nvSpPr>
          <p:cNvPr id="5" name="Footer Placeholder 4">
            <a:extLst>
              <a:ext uri="{FF2B5EF4-FFF2-40B4-BE49-F238E27FC236}">
                <a16:creationId xmlns:a16="http://schemas.microsoft.com/office/drawing/2014/main" id="{4505E190-AEDF-8A45-FAE1-EB4F86B51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082E96-7EF2-954F-8030-888663C22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7A2FE-65EF-40C7-8DC7-0F894FB9C9F2}" type="slidenum">
              <a:rPr lang="en-GB" smtClean="0"/>
              <a:t>‹#›</a:t>
            </a:fld>
            <a:endParaRPr lang="en-GB"/>
          </a:p>
        </p:txBody>
      </p:sp>
    </p:spTree>
    <p:extLst>
      <p:ext uri="{BB962C8B-B14F-4D97-AF65-F5344CB8AC3E}">
        <p14:creationId xmlns:p14="http://schemas.microsoft.com/office/powerpoint/2010/main" val="619697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lallan2@eastlothian.gov.uk" TargetMode="External"/><Relationship Id="rId2" Type="http://schemas.openxmlformats.org/officeDocument/2006/relationships/hyperlink" Target="mailto:jfindlay@eastlothian.gov.uk" TargetMode="External"/><Relationship Id="rId1" Type="http://schemas.openxmlformats.org/officeDocument/2006/relationships/slideLayout" Target="../slideLayouts/slideLayout1.xml"/><Relationship Id="rId4" Type="http://schemas.openxmlformats.org/officeDocument/2006/relationships/hyperlink" Target="mailto:cmcfarlane1@eastlothian.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806F67-1EC3-5D9C-0F5B-D90AC3BF163C}"/>
              </a:ext>
            </a:extLst>
          </p:cNvPr>
          <p:cNvSpPr txBox="1"/>
          <p:nvPr/>
        </p:nvSpPr>
        <p:spPr>
          <a:xfrm>
            <a:off x="2227635" y="1953831"/>
            <a:ext cx="6635067" cy="2308324"/>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2 Things to Note to Start with</a:t>
            </a:r>
          </a:p>
        </p:txBody>
      </p:sp>
    </p:spTree>
    <p:extLst>
      <p:ext uri="{BB962C8B-B14F-4D97-AF65-F5344CB8AC3E}">
        <p14:creationId xmlns:p14="http://schemas.microsoft.com/office/powerpoint/2010/main" val="46835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1A9D5-486A-E787-D6C1-EFDC7A3CBE69}"/>
              </a:ext>
            </a:extLst>
          </p:cNvPr>
          <p:cNvPicPr>
            <a:picLocks noChangeAspect="1"/>
          </p:cNvPicPr>
          <p:nvPr/>
        </p:nvPicPr>
        <p:blipFill>
          <a:blip r:embed="rId2"/>
          <a:stretch>
            <a:fillRect/>
          </a:stretch>
        </p:blipFill>
        <p:spPr>
          <a:xfrm>
            <a:off x="8958882" y="973086"/>
            <a:ext cx="2827221" cy="2011245"/>
          </a:xfrm>
          <a:prstGeom prst="rect">
            <a:avLst/>
          </a:prstGeom>
        </p:spPr>
      </p:pic>
      <p:sp>
        <p:nvSpPr>
          <p:cNvPr id="6" name="TextBox 5">
            <a:extLst>
              <a:ext uri="{FF2B5EF4-FFF2-40B4-BE49-F238E27FC236}">
                <a16:creationId xmlns:a16="http://schemas.microsoft.com/office/drawing/2014/main" id="{77782D64-60FB-FC74-59B7-65C08791792C}"/>
              </a:ext>
            </a:extLst>
          </p:cNvPr>
          <p:cNvSpPr txBox="1"/>
          <p:nvPr/>
        </p:nvSpPr>
        <p:spPr>
          <a:xfrm>
            <a:off x="3997496" y="667696"/>
            <a:ext cx="4599991" cy="584775"/>
          </a:xfrm>
          <a:prstGeom prst="rect">
            <a:avLst/>
          </a:prstGeom>
          <a:noFill/>
        </p:spPr>
        <p:txBody>
          <a:bodyPr wrap="square" rtlCol="0">
            <a:spAutoFit/>
          </a:bodyPr>
          <a:lstStyle/>
          <a:p>
            <a:r>
              <a:rPr lang="en-GB" sz="3200" b="1" dirty="0">
                <a:solidFill>
                  <a:schemeClr val="accent1"/>
                </a:solidFill>
                <a:effectLst>
                  <a:outerShdw blurRad="38100" dist="38100" dir="2700000" algn="tl">
                    <a:srgbClr val="000000">
                      <a:alpha val="43137"/>
                    </a:srgbClr>
                  </a:outerShdw>
                </a:effectLst>
              </a:rPr>
              <a:t>Southern West Zone</a:t>
            </a:r>
          </a:p>
        </p:txBody>
      </p:sp>
      <p:pic>
        <p:nvPicPr>
          <p:cNvPr id="8" name="Picture 7">
            <a:extLst>
              <a:ext uri="{FF2B5EF4-FFF2-40B4-BE49-F238E27FC236}">
                <a16:creationId xmlns:a16="http://schemas.microsoft.com/office/drawing/2014/main" id="{19F23288-0864-1F3F-3370-71ECBA0CB178}"/>
              </a:ext>
            </a:extLst>
          </p:cNvPr>
          <p:cNvPicPr>
            <a:picLocks noChangeAspect="1"/>
          </p:cNvPicPr>
          <p:nvPr/>
        </p:nvPicPr>
        <p:blipFill>
          <a:blip r:embed="rId3"/>
          <a:stretch>
            <a:fillRect/>
          </a:stretch>
        </p:blipFill>
        <p:spPr>
          <a:xfrm>
            <a:off x="6764475" y="1469992"/>
            <a:ext cx="2847595" cy="2028596"/>
          </a:xfrm>
          <a:prstGeom prst="rect">
            <a:avLst/>
          </a:prstGeom>
        </p:spPr>
      </p:pic>
      <p:pic>
        <p:nvPicPr>
          <p:cNvPr id="10" name="Picture 9">
            <a:extLst>
              <a:ext uri="{FF2B5EF4-FFF2-40B4-BE49-F238E27FC236}">
                <a16:creationId xmlns:a16="http://schemas.microsoft.com/office/drawing/2014/main" id="{3F3D03C1-A154-AD09-51A4-4AE1BF71BF25}"/>
              </a:ext>
            </a:extLst>
          </p:cNvPr>
          <p:cNvPicPr>
            <a:picLocks noChangeAspect="1"/>
          </p:cNvPicPr>
          <p:nvPr/>
        </p:nvPicPr>
        <p:blipFill>
          <a:blip r:embed="rId4"/>
          <a:stretch>
            <a:fillRect/>
          </a:stretch>
        </p:blipFill>
        <p:spPr>
          <a:xfrm>
            <a:off x="4543789" y="1483068"/>
            <a:ext cx="2827221" cy="2015519"/>
          </a:xfrm>
          <a:prstGeom prst="rect">
            <a:avLst/>
          </a:prstGeom>
        </p:spPr>
      </p:pic>
      <p:pic>
        <p:nvPicPr>
          <p:cNvPr id="12" name="Picture 11">
            <a:extLst>
              <a:ext uri="{FF2B5EF4-FFF2-40B4-BE49-F238E27FC236}">
                <a16:creationId xmlns:a16="http://schemas.microsoft.com/office/drawing/2014/main" id="{CDA91A46-3327-9199-0E24-D317F52FBF0D}"/>
              </a:ext>
            </a:extLst>
          </p:cNvPr>
          <p:cNvPicPr>
            <a:picLocks noChangeAspect="1"/>
          </p:cNvPicPr>
          <p:nvPr/>
        </p:nvPicPr>
        <p:blipFill>
          <a:blip r:embed="rId5"/>
          <a:stretch>
            <a:fillRect/>
          </a:stretch>
        </p:blipFill>
        <p:spPr>
          <a:xfrm>
            <a:off x="1959514" y="1496473"/>
            <a:ext cx="2828236" cy="2011245"/>
          </a:xfrm>
          <a:prstGeom prst="rect">
            <a:avLst/>
          </a:prstGeom>
        </p:spPr>
      </p:pic>
      <p:pic>
        <p:nvPicPr>
          <p:cNvPr id="14" name="Picture 13">
            <a:extLst>
              <a:ext uri="{FF2B5EF4-FFF2-40B4-BE49-F238E27FC236}">
                <a16:creationId xmlns:a16="http://schemas.microsoft.com/office/drawing/2014/main" id="{575A059C-41C5-F9D6-8E4B-F41AE91D38E3}"/>
              </a:ext>
            </a:extLst>
          </p:cNvPr>
          <p:cNvPicPr>
            <a:picLocks noChangeAspect="1"/>
          </p:cNvPicPr>
          <p:nvPr/>
        </p:nvPicPr>
        <p:blipFill>
          <a:blip r:embed="rId6"/>
          <a:stretch>
            <a:fillRect/>
          </a:stretch>
        </p:blipFill>
        <p:spPr>
          <a:xfrm>
            <a:off x="8804299" y="2629631"/>
            <a:ext cx="2847596" cy="2030766"/>
          </a:xfrm>
          <a:prstGeom prst="rect">
            <a:avLst/>
          </a:prstGeom>
        </p:spPr>
      </p:pic>
      <p:pic>
        <p:nvPicPr>
          <p:cNvPr id="16" name="Picture 15">
            <a:extLst>
              <a:ext uri="{FF2B5EF4-FFF2-40B4-BE49-F238E27FC236}">
                <a16:creationId xmlns:a16="http://schemas.microsoft.com/office/drawing/2014/main" id="{87E544F1-02BB-9E29-820A-F8ADC70E53AC}"/>
              </a:ext>
            </a:extLst>
          </p:cNvPr>
          <p:cNvPicPr>
            <a:picLocks noChangeAspect="1"/>
          </p:cNvPicPr>
          <p:nvPr/>
        </p:nvPicPr>
        <p:blipFill>
          <a:blip r:embed="rId7"/>
          <a:stretch>
            <a:fillRect/>
          </a:stretch>
        </p:blipFill>
        <p:spPr>
          <a:xfrm>
            <a:off x="1531563" y="3108552"/>
            <a:ext cx="2833232" cy="2011245"/>
          </a:xfrm>
          <a:prstGeom prst="rect">
            <a:avLst/>
          </a:prstGeom>
        </p:spPr>
      </p:pic>
      <p:pic>
        <p:nvPicPr>
          <p:cNvPr id="18" name="Picture 17">
            <a:extLst>
              <a:ext uri="{FF2B5EF4-FFF2-40B4-BE49-F238E27FC236}">
                <a16:creationId xmlns:a16="http://schemas.microsoft.com/office/drawing/2014/main" id="{B90DAED8-35D2-76A8-ACF9-DB1867F92668}"/>
              </a:ext>
            </a:extLst>
          </p:cNvPr>
          <p:cNvPicPr>
            <a:picLocks noChangeAspect="1"/>
          </p:cNvPicPr>
          <p:nvPr/>
        </p:nvPicPr>
        <p:blipFill>
          <a:blip r:embed="rId8"/>
          <a:stretch>
            <a:fillRect/>
          </a:stretch>
        </p:blipFill>
        <p:spPr>
          <a:xfrm>
            <a:off x="772467" y="3196709"/>
            <a:ext cx="1535418" cy="1744942"/>
          </a:xfrm>
          <a:prstGeom prst="rect">
            <a:avLst/>
          </a:prstGeom>
        </p:spPr>
      </p:pic>
      <p:pic>
        <p:nvPicPr>
          <p:cNvPr id="20" name="Picture 19">
            <a:extLst>
              <a:ext uri="{FF2B5EF4-FFF2-40B4-BE49-F238E27FC236}">
                <a16:creationId xmlns:a16="http://schemas.microsoft.com/office/drawing/2014/main" id="{63D7B25F-64CB-6E27-D2B8-0F3D88606E5B}"/>
              </a:ext>
            </a:extLst>
          </p:cNvPr>
          <p:cNvPicPr>
            <a:picLocks noChangeAspect="1"/>
          </p:cNvPicPr>
          <p:nvPr/>
        </p:nvPicPr>
        <p:blipFill>
          <a:blip r:embed="rId9"/>
          <a:stretch>
            <a:fillRect/>
          </a:stretch>
        </p:blipFill>
        <p:spPr>
          <a:xfrm>
            <a:off x="3865249" y="3052223"/>
            <a:ext cx="2847595" cy="2023225"/>
          </a:xfrm>
          <a:prstGeom prst="rect">
            <a:avLst/>
          </a:prstGeom>
        </p:spPr>
      </p:pic>
      <p:pic>
        <p:nvPicPr>
          <p:cNvPr id="22" name="Picture 21">
            <a:extLst>
              <a:ext uri="{FF2B5EF4-FFF2-40B4-BE49-F238E27FC236}">
                <a16:creationId xmlns:a16="http://schemas.microsoft.com/office/drawing/2014/main" id="{B4AEE124-3880-7450-B218-4059CD10B895}"/>
              </a:ext>
            </a:extLst>
          </p:cNvPr>
          <p:cNvPicPr>
            <a:picLocks noChangeAspect="1"/>
          </p:cNvPicPr>
          <p:nvPr/>
        </p:nvPicPr>
        <p:blipFill>
          <a:blip r:embed="rId10"/>
          <a:stretch>
            <a:fillRect/>
          </a:stretch>
        </p:blipFill>
        <p:spPr>
          <a:xfrm>
            <a:off x="6339195" y="3943289"/>
            <a:ext cx="2838753" cy="2013389"/>
          </a:xfrm>
          <a:prstGeom prst="rect">
            <a:avLst/>
          </a:prstGeom>
        </p:spPr>
      </p:pic>
      <p:pic>
        <p:nvPicPr>
          <p:cNvPr id="24" name="Picture 23">
            <a:extLst>
              <a:ext uri="{FF2B5EF4-FFF2-40B4-BE49-F238E27FC236}">
                <a16:creationId xmlns:a16="http://schemas.microsoft.com/office/drawing/2014/main" id="{ED83E834-BD71-FA0B-7844-215F1C5E9681}"/>
              </a:ext>
            </a:extLst>
          </p:cNvPr>
          <p:cNvPicPr>
            <a:picLocks noChangeAspect="1"/>
          </p:cNvPicPr>
          <p:nvPr/>
        </p:nvPicPr>
        <p:blipFill>
          <a:blip r:embed="rId11"/>
          <a:stretch>
            <a:fillRect/>
          </a:stretch>
        </p:blipFill>
        <p:spPr>
          <a:xfrm>
            <a:off x="8804299" y="3945433"/>
            <a:ext cx="2824726" cy="2011245"/>
          </a:xfrm>
          <a:prstGeom prst="rect">
            <a:avLst/>
          </a:prstGeom>
        </p:spPr>
      </p:pic>
      <p:pic>
        <p:nvPicPr>
          <p:cNvPr id="3" name="Picture 2">
            <a:extLst>
              <a:ext uri="{FF2B5EF4-FFF2-40B4-BE49-F238E27FC236}">
                <a16:creationId xmlns:a16="http://schemas.microsoft.com/office/drawing/2014/main" id="{EE004B60-6CD3-CB10-25A2-7819AD73288A}"/>
              </a:ext>
            </a:extLst>
          </p:cNvPr>
          <p:cNvPicPr>
            <a:picLocks noChangeAspect="1"/>
          </p:cNvPicPr>
          <p:nvPr/>
        </p:nvPicPr>
        <p:blipFill>
          <a:blip r:embed="rId12"/>
          <a:stretch>
            <a:fillRect/>
          </a:stretch>
        </p:blipFill>
        <p:spPr>
          <a:xfrm>
            <a:off x="413981" y="233161"/>
            <a:ext cx="3442159" cy="804661"/>
          </a:xfrm>
          <a:prstGeom prst="rect">
            <a:avLst/>
          </a:prstGeom>
        </p:spPr>
      </p:pic>
      <p:pic>
        <p:nvPicPr>
          <p:cNvPr id="7" name="Picture 6">
            <a:extLst>
              <a:ext uri="{FF2B5EF4-FFF2-40B4-BE49-F238E27FC236}">
                <a16:creationId xmlns:a16="http://schemas.microsoft.com/office/drawing/2014/main" id="{7ECBA29B-B134-21B8-11AC-EE300BECD5AF}"/>
              </a:ext>
            </a:extLst>
          </p:cNvPr>
          <p:cNvPicPr>
            <a:picLocks noChangeAspect="1"/>
          </p:cNvPicPr>
          <p:nvPr/>
        </p:nvPicPr>
        <p:blipFill>
          <a:blip r:embed="rId13"/>
          <a:stretch>
            <a:fillRect/>
          </a:stretch>
        </p:blipFill>
        <p:spPr>
          <a:xfrm>
            <a:off x="1074363" y="5495669"/>
            <a:ext cx="3058850" cy="341871"/>
          </a:xfrm>
          <a:prstGeom prst="rect">
            <a:avLst/>
          </a:prstGeom>
        </p:spPr>
      </p:pic>
    </p:spTree>
    <p:extLst>
      <p:ext uri="{BB962C8B-B14F-4D97-AF65-F5344CB8AC3E}">
        <p14:creationId xmlns:p14="http://schemas.microsoft.com/office/powerpoint/2010/main" val="129056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41F237-E782-B42A-250D-BE388C19D015}"/>
              </a:ext>
            </a:extLst>
          </p:cNvPr>
          <p:cNvSpPr txBox="1"/>
          <p:nvPr/>
        </p:nvSpPr>
        <p:spPr>
          <a:xfrm>
            <a:off x="3770231" y="484356"/>
            <a:ext cx="6097554" cy="584775"/>
          </a:xfrm>
          <a:prstGeom prst="rect">
            <a:avLst/>
          </a:prstGeom>
          <a:noFill/>
        </p:spPr>
        <p:txBody>
          <a:bodyPr wrap="square">
            <a:spAutoFit/>
          </a:bodyPr>
          <a:lstStyle/>
          <a:p>
            <a:r>
              <a:rPr lang="en-GB" sz="3200" b="1" dirty="0">
                <a:solidFill>
                  <a:schemeClr val="accent1"/>
                </a:solidFill>
                <a:effectLst>
                  <a:outerShdw blurRad="38100" dist="38100" dir="2700000" algn="tl">
                    <a:srgbClr val="000000">
                      <a:alpha val="43137"/>
                    </a:srgbClr>
                  </a:outerShdw>
                </a:effectLst>
              </a:rPr>
              <a:t>Southern East Zone</a:t>
            </a:r>
          </a:p>
        </p:txBody>
      </p:sp>
      <p:pic>
        <p:nvPicPr>
          <p:cNvPr id="5" name="Picture 4">
            <a:extLst>
              <a:ext uri="{FF2B5EF4-FFF2-40B4-BE49-F238E27FC236}">
                <a16:creationId xmlns:a16="http://schemas.microsoft.com/office/drawing/2014/main" id="{5570E369-6540-FC32-CA6A-BBB8CFF24B92}"/>
              </a:ext>
            </a:extLst>
          </p:cNvPr>
          <p:cNvPicPr>
            <a:picLocks noChangeAspect="1"/>
          </p:cNvPicPr>
          <p:nvPr/>
        </p:nvPicPr>
        <p:blipFill>
          <a:blip r:embed="rId2"/>
          <a:stretch>
            <a:fillRect/>
          </a:stretch>
        </p:blipFill>
        <p:spPr>
          <a:xfrm>
            <a:off x="1969369" y="2224402"/>
            <a:ext cx="3687260" cy="2620239"/>
          </a:xfrm>
          <a:prstGeom prst="rect">
            <a:avLst/>
          </a:prstGeom>
        </p:spPr>
      </p:pic>
      <p:pic>
        <p:nvPicPr>
          <p:cNvPr id="7" name="Picture 6">
            <a:extLst>
              <a:ext uri="{FF2B5EF4-FFF2-40B4-BE49-F238E27FC236}">
                <a16:creationId xmlns:a16="http://schemas.microsoft.com/office/drawing/2014/main" id="{78249CE3-B8B9-427C-3353-BA2ED34F03D5}"/>
              </a:ext>
            </a:extLst>
          </p:cNvPr>
          <p:cNvPicPr>
            <a:picLocks noChangeAspect="1"/>
          </p:cNvPicPr>
          <p:nvPr/>
        </p:nvPicPr>
        <p:blipFill>
          <a:blip r:embed="rId3"/>
          <a:stretch>
            <a:fillRect/>
          </a:stretch>
        </p:blipFill>
        <p:spPr>
          <a:xfrm>
            <a:off x="4905516" y="1652630"/>
            <a:ext cx="3687260" cy="2620751"/>
          </a:xfrm>
          <a:prstGeom prst="rect">
            <a:avLst/>
          </a:prstGeom>
        </p:spPr>
      </p:pic>
      <p:pic>
        <p:nvPicPr>
          <p:cNvPr id="9" name="Picture 8">
            <a:extLst>
              <a:ext uri="{FF2B5EF4-FFF2-40B4-BE49-F238E27FC236}">
                <a16:creationId xmlns:a16="http://schemas.microsoft.com/office/drawing/2014/main" id="{8F16B7AC-0A7C-3178-4E20-E980034C6CCA}"/>
              </a:ext>
            </a:extLst>
          </p:cNvPr>
          <p:cNvPicPr>
            <a:picLocks noChangeAspect="1"/>
          </p:cNvPicPr>
          <p:nvPr/>
        </p:nvPicPr>
        <p:blipFill>
          <a:blip r:embed="rId4"/>
          <a:stretch>
            <a:fillRect/>
          </a:stretch>
        </p:blipFill>
        <p:spPr>
          <a:xfrm>
            <a:off x="5553468" y="3429000"/>
            <a:ext cx="3692451" cy="2620239"/>
          </a:xfrm>
          <a:prstGeom prst="rect">
            <a:avLst/>
          </a:prstGeom>
        </p:spPr>
      </p:pic>
      <p:pic>
        <p:nvPicPr>
          <p:cNvPr id="4" name="Picture 3">
            <a:extLst>
              <a:ext uri="{FF2B5EF4-FFF2-40B4-BE49-F238E27FC236}">
                <a16:creationId xmlns:a16="http://schemas.microsoft.com/office/drawing/2014/main" id="{E8362BB8-0C4F-99CF-5EBA-1AC062846F6F}"/>
              </a:ext>
            </a:extLst>
          </p:cNvPr>
          <p:cNvPicPr>
            <a:picLocks noChangeAspect="1"/>
          </p:cNvPicPr>
          <p:nvPr/>
        </p:nvPicPr>
        <p:blipFill>
          <a:blip r:embed="rId5"/>
          <a:stretch>
            <a:fillRect/>
          </a:stretch>
        </p:blipFill>
        <p:spPr>
          <a:xfrm>
            <a:off x="1117630" y="5159201"/>
            <a:ext cx="3790897" cy="890037"/>
          </a:xfrm>
          <a:prstGeom prst="rect">
            <a:avLst/>
          </a:prstGeom>
        </p:spPr>
      </p:pic>
    </p:spTree>
    <p:extLst>
      <p:ext uri="{BB962C8B-B14F-4D97-AF65-F5344CB8AC3E}">
        <p14:creationId xmlns:p14="http://schemas.microsoft.com/office/powerpoint/2010/main" val="238681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5114AD-DD23-9D44-9935-FD6CD358F94A}"/>
              </a:ext>
            </a:extLst>
          </p:cNvPr>
          <p:cNvSpPr txBox="1"/>
          <p:nvPr/>
        </p:nvSpPr>
        <p:spPr>
          <a:xfrm>
            <a:off x="855678" y="654341"/>
            <a:ext cx="9831896" cy="1200329"/>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The Basis of the Proposal</a:t>
            </a:r>
          </a:p>
        </p:txBody>
      </p:sp>
      <p:sp>
        <p:nvSpPr>
          <p:cNvPr id="3" name="TextBox 2">
            <a:extLst>
              <a:ext uri="{FF2B5EF4-FFF2-40B4-BE49-F238E27FC236}">
                <a16:creationId xmlns:a16="http://schemas.microsoft.com/office/drawing/2014/main" id="{5793AAFD-3115-8E39-A0B2-5539C46408DD}"/>
              </a:ext>
            </a:extLst>
          </p:cNvPr>
          <p:cNvSpPr txBox="1"/>
          <p:nvPr/>
        </p:nvSpPr>
        <p:spPr>
          <a:xfrm>
            <a:off x="1426127" y="2190230"/>
            <a:ext cx="9261447" cy="2862322"/>
          </a:xfrm>
          <a:prstGeom prst="rect">
            <a:avLst/>
          </a:prstGeom>
          <a:noFill/>
        </p:spPr>
        <p:txBody>
          <a:bodyPr wrap="square" rtlCol="0">
            <a:spAutoFit/>
          </a:bodyPr>
          <a:lstStyle/>
          <a:p>
            <a:pPr marL="285750" indent="-285750">
              <a:buFont typeface="Arial" panose="020B0604020202020204" pitchFamily="34" charset="0"/>
              <a:buChar char="•"/>
            </a:pPr>
            <a:r>
              <a:rPr lang="en-GB" sz="3600" b="1" dirty="0">
                <a:solidFill>
                  <a:schemeClr val="accent1"/>
                </a:solidFill>
              </a:rPr>
              <a:t>Traffic Surveys carried out in 2019 and 2021</a:t>
            </a:r>
          </a:p>
          <a:p>
            <a:pPr marL="285750" indent="-285750">
              <a:buFont typeface="Arial" panose="020B0604020202020204" pitchFamily="34" charset="0"/>
              <a:buChar char="•"/>
            </a:pPr>
            <a:r>
              <a:rPr lang="en-GB" sz="3600" b="1" dirty="0">
                <a:solidFill>
                  <a:schemeClr val="accent1"/>
                </a:solidFill>
              </a:rPr>
              <a:t>2 Parking surveys, both in August</a:t>
            </a:r>
          </a:p>
          <a:p>
            <a:pPr marL="285750" indent="-285750">
              <a:buFont typeface="Arial" panose="020B0604020202020204" pitchFamily="34" charset="0"/>
              <a:buChar char="•"/>
            </a:pPr>
            <a:r>
              <a:rPr lang="en-GB" sz="3600" b="1" dirty="0">
                <a:solidFill>
                  <a:schemeClr val="accent1"/>
                </a:solidFill>
              </a:rPr>
              <a:t>3 Footfall surveys in November</a:t>
            </a:r>
          </a:p>
          <a:p>
            <a:pPr marL="285750" indent="-285750">
              <a:buFont typeface="Arial" panose="020B0604020202020204" pitchFamily="34" charset="0"/>
              <a:buChar char="•"/>
            </a:pPr>
            <a:r>
              <a:rPr lang="en-GB" sz="3600" b="1" dirty="0">
                <a:solidFill>
                  <a:schemeClr val="accent1"/>
                </a:solidFill>
              </a:rPr>
              <a:t>An economic impact assessment (in the Members’ Library)</a:t>
            </a:r>
          </a:p>
        </p:txBody>
      </p:sp>
    </p:spTree>
    <p:extLst>
      <p:ext uri="{BB962C8B-B14F-4D97-AF65-F5344CB8AC3E}">
        <p14:creationId xmlns:p14="http://schemas.microsoft.com/office/powerpoint/2010/main" val="402073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FEC6C-6391-68DD-A672-30A532709FD8}"/>
              </a:ext>
            </a:extLst>
          </p:cNvPr>
          <p:cNvSpPr txBox="1"/>
          <p:nvPr/>
        </p:nvSpPr>
        <p:spPr>
          <a:xfrm>
            <a:off x="2004969" y="645952"/>
            <a:ext cx="6912529" cy="1200329"/>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The Consultation</a:t>
            </a:r>
          </a:p>
        </p:txBody>
      </p:sp>
      <p:sp>
        <p:nvSpPr>
          <p:cNvPr id="3" name="TextBox 2">
            <a:extLst>
              <a:ext uri="{FF2B5EF4-FFF2-40B4-BE49-F238E27FC236}">
                <a16:creationId xmlns:a16="http://schemas.microsoft.com/office/drawing/2014/main" id="{5D65838A-AD0C-2064-253C-C52F372C4E75}"/>
              </a:ext>
            </a:extLst>
          </p:cNvPr>
          <p:cNvSpPr txBox="1"/>
          <p:nvPr/>
        </p:nvSpPr>
        <p:spPr>
          <a:xfrm>
            <a:off x="725451" y="1846281"/>
            <a:ext cx="10741097" cy="5016758"/>
          </a:xfrm>
          <a:prstGeom prst="rect">
            <a:avLst/>
          </a:prstGeom>
          <a:noFill/>
        </p:spPr>
        <p:txBody>
          <a:bodyPr wrap="square" rtlCol="0">
            <a:spAutoFit/>
          </a:bodyPr>
          <a:lstStyle/>
          <a:p>
            <a:r>
              <a:rPr lang="en-GB" sz="3200" b="1" dirty="0">
                <a:solidFill>
                  <a:schemeClr val="accent1"/>
                </a:solidFill>
              </a:rPr>
              <a:t>Even the main Council Official in charge admitted in a meeting with NBCC that the consultation had been flawed, and that they must do better in the next consultation in Musselburgh!</a:t>
            </a:r>
          </a:p>
          <a:p>
            <a:pPr marL="285750" indent="-285750">
              <a:buFont typeface="Arial" panose="020B0604020202020204" pitchFamily="34" charset="0"/>
              <a:buChar char="•"/>
            </a:pPr>
            <a:r>
              <a:rPr lang="en-GB" sz="3200" b="1" dirty="0">
                <a:solidFill>
                  <a:schemeClr val="accent1"/>
                </a:solidFill>
              </a:rPr>
              <a:t>Closed Questions</a:t>
            </a:r>
          </a:p>
          <a:p>
            <a:pPr marL="285750" indent="-285750">
              <a:buFont typeface="Arial" panose="020B0604020202020204" pitchFamily="34" charset="0"/>
              <a:buChar char="•"/>
            </a:pPr>
            <a:r>
              <a:rPr lang="en-GB" sz="3200" b="1" dirty="0">
                <a:solidFill>
                  <a:schemeClr val="accent1"/>
                </a:solidFill>
              </a:rPr>
              <a:t>Very limited chance to comment</a:t>
            </a:r>
          </a:p>
          <a:p>
            <a:pPr marL="285750" indent="-285750">
              <a:buFont typeface="Arial" panose="020B0604020202020204" pitchFamily="34" charset="0"/>
              <a:buChar char="•"/>
            </a:pPr>
            <a:r>
              <a:rPr lang="en-GB" sz="3200" b="1" dirty="0">
                <a:solidFill>
                  <a:schemeClr val="accent1"/>
                </a:solidFill>
              </a:rPr>
              <a:t>Only one question whether NB has a parking problem: yes or no?</a:t>
            </a:r>
          </a:p>
          <a:p>
            <a:pPr marL="285750" indent="-285750">
              <a:buFont typeface="Arial" panose="020B0604020202020204" pitchFamily="34" charset="0"/>
              <a:buChar char="•"/>
            </a:pPr>
            <a:r>
              <a:rPr lang="en-GB" sz="3200" b="1" dirty="0">
                <a:solidFill>
                  <a:schemeClr val="accent1"/>
                </a:solidFill>
              </a:rPr>
              <a:t>The survey allowed multiple responses from the same person, and even inviting respondents in the end to fill in the survey again!</a:t>
            </a:r>
          </a:p>
        </p:txBody>
      </p:sp>
    </p:spTree>
    <p:extLst>
      <p:ext uri="{BB962C8B-B14F-4D97-AF65-F5344CB8AC3E}">
        <p14:creationId xmlns:p14="http://schemas.microsoft.com/office/powerpoint/2010/main" val="294413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DB303-D809-67B3-3B69-7DAC731DCE3F}"/>
              </a:ext>
            </a:extLst>
          </p:cNvPr>
          <p:cNvSpPr txBox="1"/>
          <p:nvPr/>
        </p:nvSpPr>
        <p:spPr>
          <a:xfrm>
            <a:off x="1431587" y="2131814"/>
            <a:ext cx="9328825"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Right in the introductory part: “There is substantial anecdotal evidence from the community and residents that there is a shortage of parking for residents and visitors to North Berwick. During the </a:t>
            </a:r>
            <a:r>
              <a:rPr lang="en-GB" sz="2400" b="1" dirty="0">
                <a:solidFill>
                  <a:schemeClr val="accent6">
                    <a:lumMod val="75000"/>
                  </a:schemeClr>
                </a:solidFill>
              </a:rPr>
              <a:t>Summer months, parking demand often outstrips available capacity</a:t>
            </a:r>
            <a:r>
              <a:rPr lang="en-GB" sz="2400" dirty="0"/>
              <a:t>”</a:t>
            </a:r>
          </a:p>
          <a:p>
            <a:pPr marL="285750" indent="-285750">
              <a:buFont typeface="Arial" panose="020B0604020202020204" pitchFamily="34" charset="0"/>
              <a:buChar char="•"/>
            </a:pPr>
            <a:r>
              <a:rPr lang="en-GB" sz="2400" dirty="0"/>
              <a:t>And under identified problems: “Significant </a:t>
            </a:r>
            <a:r>
              <a:rPr lang="en-GB" sz="2400" b="1" dirty="0">
                <a:solidFill>
                  <a:schemeClr val="accent6">
                    <a:lumMod val="75000"/>
                  </a:schemeClr>
                </a:solidFill>
              </a:rPr>
              <a:t>seasonal</a:t>
            </a:r>
            <a:r>
              <a:rPr lang="en-GB" sz="2400" dirty="0"/>
              <a:t> parking problems linked to tourism.”</a:t>
            </a:r>
          </a:p>
          <a:p>
            <a:pPr lvl="1"/>
            <a:r>
              <a:rPr lang="en-GB" sz="2400" dirty="0"/>
              <a:t>     </a:t>
            </a:r>
          </a:p>
          <a:p>
            <a:pPr marL="285750" indent="-285750">
              <a:buFont typeface="Arial" panose="020B0604020202020204" pitchFamily="34" charset="0"/>
              <a:buChar char="•"/>
            </a:pPr>
            <a:endParaRPr lang="en-GB" sz="2400" dirty="0"/>
          </a:p>
        </p:txBody>
      </p:sp>
      <p:sp>
        <p:nvSpPr>
          <p:cNvPr id="5" name="TextBox 4">
            <a:extLst>
              <a:ext uri="{FF2B5EF4-FFF2-40B4-BE49-F238E27FC236}">
                <a16:creationId xmlns:a16="http://schemas.microsoft.com/office/drawing/2014/main" id="{C286021D-4B73-B8AF-58F8-50588D2281D5}"/>
              </a:ext>
            </a:extLst>
          </p:cNvPr>
          <p:cNvSpPr txBox="1"/>
          <p:nvPr/>
        </p:nvSpPr>
        <p:spPr>
          <a:xfrm>
            <a:off x="1879135" y="654341"/>
            <a:ext cx="8061820" cy="132343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 Seasonal</a:t>
            </a:r>
          </a:p>
        </p:txBody>
      </p:sp>
    </p:spTree>
    <p:extLst>
      <p:ext uri="{BB962C8B-B14F-4D97-AF65-F5344CB8AC3E}">
        <p14:creationId xmlns:p14="http://schemas.microsoft.com/office/powerpoint/2010/main" val="63693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86021D-4B73-B8AF-58F8-50588D2281D5}"/>
              </a:ext>
            </a:extLst>
          </p:cNvPr>
          <p:cNvSpPr txBox="1"/>
          <p:nvPr/>
        </p:nvSpPr>
        <p:spPr>
          <a:xfrm>
            <a:off x="447472" y="139617"/>
            <a:ext cx="10710154" cy="707886"/>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 Occupancy</a:t>
            </a:r>
          </a:p>
        </p:txBody>
      </p:sp>
      <p:pic>
        <p:nvPicPr>
          <p:cNvPr id="3" name="Picture 2">
            <a:extLst>
              <a:ext uri="{FF2B5EF4-FFF2-40B4-BE49-F238E27FC236}">
                <a16:creationId xmlns:a16="http://schemas.microsoft.com/office/drawing/2014/main" id="{A9A643BD-49F3-EB11-582D-597CB534E5D8}"/>
              </a:ext>
            </a:extLst>
          </p:cNvPr>
          <p:cNvPicPr>
            <a:picLocks noChangeAspect="1"/>
          </p:cNvPicPr>
          <p:nvPr/>
        </p:nvPicPr>
        <p:blipFill>
          <a:blip r:embed="rId2"/>
          <a:stretch>
            <a:fillRect/>
          </a:stretch>
        </p:blipFill>
        <p:spPr>
          <a:xfrm>
            <a:off x="4935673" y="936320"/>
            <a:ext cx="5206129" cy="2403863"/>
          </a:xfrm>
          <a:prstGeom prst="rect">
            <a:avLst/>
          </a:prstGeom>
        </p:spPr>
      </p:pic>
      <p:pic>
        <p:nvPicPr>
          <p:cNvPr id="7" name="Picture 6">
            <a:extLst>
              <a:ext uri="{FF2B5EF4-FFF2-40B4-BE49-F238E27FC236}">
                <a16:creationId xmlns:a16="http://schemas.microsoft.com/office/drawing/2014/main" id="{8ABE0EEE-FD5B-54F9-D362-B1B3437D1E86}"/>
              </a:ext>
            </a:extLst>
          </p:cNvPr>
          <p:cNvPicPr>
            <a:picLocks noChangeAspect="1"/>
          </p:cNvPicPr>
          <p:nvPr/>
        </p:nvPicPr>
        <p:blipFill>
          <a:blip r:embed="rId3"/>
          <a:stretch>
            <a:fillRect/>
          </a:stretch>
        </p:blipFill>
        <p:spPr>
          <a:xfrm>
            <a:off x="4935673" y="3340183"/>
            <a:ext cx="5205507" cy="3111697"/>
          </a:xfrm>
          <a:prstGeom prst="rect">
            <a:avLst/>
          </a:prstGeom>
        </p:spPr>
      </p:pic>
      <p:sp>
        <p:nvSpPr>
          <p:cNvPr id="8" name="TextBox 7">
            <a:extLst>
              <a:ext uri="{FF2B5EF4-FFF2-40B4-BE49-F238E27FC236}">
                <a16:creationId xmlns:a16="http://schemas.microsoft.com/office/drawing/2014/main" id="{85E52128-8C4F-AF8C-6E2F-C6A4167ED2A6}"/>
              </a:ext>
            </a:extLst>
          </p:cNvPr>
          <p:cNvSpPr txBox="1"/>
          <p:nvPr/>
        </p:nvSpPr>
        <p:spPr>
          <a:xfrm>
            <a:off x="276837" y="1268664"/>
            <a:ext cx="4278385" cy="5016758"/>
          </a:xfrm>
          <a:prstGeom prst="rect">
            <a:avLst/>
          </a:prstGeom>
          <a:noFill/>
        </p:spPr>
        <p:txBody>
          <a:bodyPr wrap="square" rtlCol="0">
            <a:spAutoFit/>
          </a:bodyPr>
          <a:lstStyle/>
          <a:p>
            <a:r>
              <a:rPr lang="en-GB" sz="3200" dirty="0">
                <a:solidFill>
                  <a:schemeClr val="accent1"/>
                </a:solidFill>
                <a:effectLst>
                  <a:outerShdw blurRad="38100" dist="38100" dir="2700000" algn="tl">
                    <a:srgbClr val="000000">
                      <a:alpha val="43137"/>
                    </a:srgbClr>
                  </a:outerShdw>
                </a:effectLst>
              </a:rPr>
              <a:t>Average Occupancy of Parking Spaces</a:t>
            </a:r>
          </a:p>
          <a:p>
            <a:endParaRPr lang="en-GB" sz="3200" dirty="0"/>
          </a:p>
          <a:p>
            <a:r>
              <a:rPr lang="en-GB" sz="3200" dirty="0"/>
              <a:t>Beach Road highest with 81% / 89% at 7am – how many of them will still be there in the future, because they have parking permits?  Most of them!</a:t>
            </a:r>
          </a:p>
        </p:txBody>
      </p:sp>
    </p:spTree>
    <p:extLst>
      <p:ext uri="{BB962C8B-B14F-4D97-AF65-F5344CB8AC3E}">
        <p14:creationId xmlns:p14="http://schemas.microsoft.com/office/powerpoint/2010/main" val="3774726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86021D-4B73-B8AF-58F8-50588D2281D5}"/>
              </a:ext>
            </a:extLst>
          </p:cNvPr>
          <p:cNvSpPr txBox="1"/>
          <p:nvPr/>
        </p:nvSpPr>
        <p:spPr>
          <a:xfrm>
            <a:off x="1431663" y="664068"/>
            <a:ext cx="8393274" cy="707886"/>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 LTS</a:t>
            </a:r>
          </a:p>
        </p:txBody>
      </p:sp>
      <p:sp>
        <p:nvSpPr>
          <p:cNvPr id="2" name="TextBox 1">
            <a:extLst>
              <a:ext uri="{FF2B5EF4-FFF2-40B4-BE49-F238E27FC236}">
                <a16:creationId xmlns:a16="http://schemas.microsoft.com/office/drawing/2014/main" id="{A81AA3F0-AA3E-7D9A-528A-B02E54EBC779}"/>
              </a:ext>
            </a:extLst>
          </p:cNvPr>
          <p:cNvSpPr txBox="1"/>
          <p:nvPr/>
        </p:nvSpPr>
        <p:spPr>
          <a:xfrm>
            <a:off x="836580" y="1848255"/>
            <a:ext cx="9912484" cy="3785652"/>
          </a:xfrm>
          <a:prstGeom prst="rect">
            <a:avLst/>
          </a:prstGeom>
          <a:noFill/>
        </p:spPr>
        <p:txBody>
          <a:bodyPr wrap="square" rtlCol="0">
            <a:spAutoFit/>
          </a:bodyPr>
          <a:lstStyle/>
          <a:p>
            <a:r>
              <a:rPr lang="en-GB" sz="2400" dirty="0"/>
              <a:t>Reference to the Local Transport Strategy: “Key Point: The strategy highlights the need for parking intervention as a measure to </a:t>
            </a:r>
            <a:r>
              <a:rPr lang="en-GB" sz="2400" u="sng" dirty="0"/>
              <a:t>encourage modal shift and to promote better travel behaviours</a:t>
            </a:r>
            <a:r>
              <a:rPr lang="en-GB" sz="2400" dirty="0"/>
              <a:t>” and the CPZ scheme is meant to be an incentive to use more sustainable travel choices, but:</a:t>
            </a:r>
          </a:p>
          <a:p>
            <a:pPr marL="285750" indent="-285750">
              <a:buFont typeface="Arial" panose="020B0604020202020204" pitchFamily="34" charset="0"/>
              <a:buChar char="•"/>
            </a:pPr>
            <a:r>
              <a:rPr lang="en-GB" sz="2400" dirty="0"/>
              <a:t>No additional public transport is provided to provide alternatives to car use for people living outside walking distance to their destination.</a:t>
            </a:r>
          </a:p>
          <a:p>
            <a:pPr marL="285750" indent="-285750">
              <a:buFont typeface="Arial" panose="020B0604020202020204" pitchFamily="34" charset="0"/>
              <a:buChar char="•"/>
            </a:pPr>
            <a:r>
              <a:rPr lang="en-GB" sz="2400" dirty="0"/>
              <a:t>The use of bicycles is in a town with NB’s topography only possible for the youngest and fittest.</a:t>
            </a:r>
          </a:p>
          <a:p>
            <a:pPr marL="285750" indent="-285750">
              <a:buFont typeface="Arial" panose="020B0604020202020204" pitchFamily="34" charset="0"/>
              <a:buChar char="•"/>
            </a:pPr>
            <a:r>
              <a:rPr lang="en-GB" sz="2400" dirty="0"/>
              <a:t>And only some of the young and fit living in the vicinity of the town centre may be encouraged to walk more often rather than to use their car. </a:t>
            </a:r>
          </a:p>
        </p:txBody>
      </p:sp>
    </p:spTree>
    <p:extLst>
      <p:ext uri="{BB962C8B-B14F-4D97-AF65-F5344CB8AC3E}">
        <p14:creationId xmlns:p14="http://schemas.microsoft.com/office/powerpoint/2010/main" val="2867047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837CFD-756E-BFF2-3546-BDA0FD145227}"/>
              </a:ext>
            </a:extLst>
          </p:cNvPr>
          <p:cNvSpPr txBox="1"/>
          <p:nvPr/>
        </p:nvSpPr>
        <p:spPr>
          <a:xfrm>
            <a:off x="1879135" y="654341"/>
            <a:ext cx="8061820" cy="120032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a:t>
            </a:r>
          </a:p>
          <a:p>
            <a:pPr algn="ctr"/>
            <a:r>
              <a:rPr lang="en-GB" sz="3200" b="1" dirty="0">
                <a:solidFill>
                  <a:schemeClr val="accent1"/>
                </a:solidFill>
                <a:effectLst>
                  <a:outerShdw blurRad="38100" dist="38100" dir="2700000" algn="tl">
                    <a:srgbClr val="000000">
                      <a:alpha val="43137"/>
                    </a:srgbClr>
                  </a:outerShdw>
                </a:effectLst>
              </a:rPr>
              <a:t>Identified Problems - 1</a:t>
            </a:r>
          </a:p>
        </p:txBody>
      </p:sp>
      <p:sp>
        <p:nvSpPr>
          <p:cNvPr id="7" name="TextBox 6">
            <a:extLst>
              <a:ext uri="{FF2B5EF4-FFF2-40B4-BE49-F238E27FC236}">
                <a16:creationId xmlns:a16="http://schemas.microsoft.com/office/drawing/2014/main" id="{4AE28314-8911-12A5-9151-454F33A054E5}"/>
              </a:ext>
            </a:extLst>
          </p:cNvPr>
          <p:cNvSpPr txBox="1"/>
          <p:nvPr/>
        </p:nvSpPr>
        <p:spPr>
          <a:xfrm>
            <a:off x="932895" y="2169268"/>
            <a:ext cx="9300603" cy="4708981"/>
          </a:xfrm>
          <a:prstGeom prst="rect">
            <a:avLst/>
          </a:prstGeom>
          <a:noFill/>
        </p:spPr>
        <p:txBody>
          <a:bodyPr wrap="square" rtlCol="0">
            <a:spAutoFit/>
          </a:bodyPr>
          <a:lstStyle/>
          <a:p>
            <a:pPr marL="285750" indent="-285750">
              <a:buFont typeface="Arial" panose="020B0604020202020204" pitchFamily="34" charset="0"/>
              <a:buChar char="•"/>
            </a:pPr>
            <a:r>
              <a:rPr lang="en-GB" sz="2400" dirty="0"/>
              <a:t>Significant </a:t>
            </a:r>
            <a:r>
              <a:rPr lang="en-GB" sz="2400" b="1" dirty="0">
                <a:solidFill>
                  <a:schemeClr val="accent6">
                    <a:lumMod val="75000"/>
                  </a:schemeClr>
                </a:solidFill>
              </a:rPr>
              <a:t>seasonal</a:t>
            </a:r>
            <a:r>
              <a:rPr lang="en-GB" sz="2400" dirty="0"/>
              <a:t> parking problems linked to tourism. Insufficient on and </a:t>
            </a:r>
            <a:r>
              <a:rPr lang="en-GB" sz="2400" dirty="0" err="1"/>
              <a:t>offstreet</a:t>
            </a:r>
            <a:r>
              <a:rPr lang="en-GB" sz="2400" dirty="0"/>
              <a:t> parking supply and poor turnover of spaces leading to on-street overflow parking affecting residential parking</a:t>
            </a:r>
          </a:p>
          <a:p>
            <a:pPr marL="742950" lvl="1" indent="-285750">
              <a:buFont typeface="Arial" panose="020B0604020202020204" pitchFamily="34" charset="0"/>
              <a:buChar char="•"/>
            </a:pPr>
            <a:r>
              <a:rPr lang="en-GB" sz="2400" dirty="0"/>
              <a:t>Note the word seasonal (again)!</a:t>
            </a:r>
          </a:p>
          <a:p>
            <a:pPr marL="285750" indent="-285750">
              <a:buFont typeface="Arial" panose="020B0604020202020204" pitchFamily="34" charset="0"/>
              <a:buChar char="•"/>
            </a:pPr>
            <a:r>
              <a:rPr lang="en-GB" sz="2400" dirty="0"/>
              <a:t>On-street overflow parking around The Glebe car park and North Berwick railway station </a:t>
            </a:r>
          </a:p>
          <a:p>
            <a:pPr marL="742950" lvl="1" indent="-285750">
              <a:buFont typeface="Arial" panose="020B0604020202020204" pitchFamily="34" charset="0"/>
              <a:buChar char="•"/>
            </a:pPr>
            <a:r>
              <a:rPr lang="en-GB" sz="2400" dirty="0"/>
              <a:t>Both will get worse, just move a bit further away</a:t>
            </a:r>
          </a:p>
          <a:p>
            <a:pPr marL="285750" indent="-285750">
              <a:buFont typeface="Arial" panose="020B0604020202020204" pitchFamily="34" charset="0"/>
              <a:buChar char="•"/>
            </a:pPr>
            <a:r>
              <a:rPr lang="en-GB" sz="2400" dirty="0"/>
              <a:t>Lack of enforcement of parking restrictions leading to deliberate violation</a:t>
            </a:r>
          </a:p>
          <a:p>
            <a:pPr marL="742950" lvl="1" indent="-285750">
              <a:buFont typeface="Arial" panose="020B0604020202020204" pitchFamily="34" charset="0"/>
              <a:buChar char="•"/>
            </a:pPr>
            <a:r>
              <a:rPr lang="en-GB" sz="2400" dirty="0"/>
              <a:t>Yes, we will get more parking wardens</a:t>
            </a:r>
          </a:p>
          <a:p>
            <a:pPr marL="285750" indent="-285750">
              <a:buFont typeface="Arial" panose="020B0604020202020204" pitchFamily="34" charset="0"/>
              <a:buChar char="•"/>
            </a:pPr>
            <a:endParaRPr lang="en-GB" sz="2400" dirty="0"/>
          </a:p>
          <a:p>
            <a:endParaRPr lang="en-GB" dirty="0"/>
          </a:p>
          <a:p>
            <a:endParaRPr lang="en-GB" dirty="0"/>
          </a:p>
        </p:txBody>
      </p:sp>
    </p:spTree>
    <p:extLst>
      <p:ext uri="{BB962C8B-B14F-4D97-AF65-F5344CB8AC3E}">
        <p14:creationId xmlns:p14="http://schemas.microsoft.com/office/powerpoint/2010/main" val="1377868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926BDB-2D6C-6154-9BD8-AC2EC51F3E7E}"/>
              </a:ext>
            </a:extLst>
          </p:cNvPr>
          <p:cNvSpPr txBox="1"/>
          <p:nvPr/>
        </p:nvSpPr>
        <p:spPr>
          <a:xfrm>
            <a:off x="1879135" y="654341"/>
            <a:ext cx="8061820" cy="120032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a:t>
            </a:r>
          </a:p>
          <a:p>
            <a:pPr algn="ctr"/>
            <a:r>
              <a:rPr lang="en-GB" sz="3200" b="1" dirty="0">
                <a:solidFill>
                  <a:schemeClr val="accent1"/>
                </a:solidFill>
                <a:effectLst>
                  <a:outerShdw blurRad="38100" dist="38100" dir="2700000" algn="tl">
                    <a:srgbClr val="000000">
                      <a:alpha val="43137"/>
                    </a:srgbClr>
                  </a:outerShdw>
                </a:effectLst>
              </a:rPr>
              <a:t>Identified Problems - 2</a:t>
            </a:r>
          </a:p>
        </p:txBody>
      </p:sp>
      <p:sp>
        <p:nvSpPr>
          <p:cNvPr id="5" name="TextBox 4">
            <a:extLst>
              <a:ext uri="{FF2B5EF4-FFF2-40B4-BE49-F238E27FC236}">
                <a16:creationId xmlns:a16="http://schemas.microsoft.com/office/drawing/2014/main" id="{A0C523B1-7B75-8BBF-EB43-489E50F200B3}"/>
              </a:ext>
            </a:extLst>
          </p:cNvPr>
          <p:cNvSpPr txBox="1"/>
          <p:nvPr/>
        </p:nvSpPr>
        <p:spPr>
          <a:xfrm>
            <a:off x="972765" y="2101174"/>
            <a:ext cx="9503923"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Lack of provision for long-stay parking creating long-stay on-street parking</a:t>
            </a:r>
          </a:p>
          <a:p>
            <a:pPr marL="742950" lvl="1" indent="-285750">
              <a:buFont typeface="Arial" panose="020B0604020202020204" pitchFamily="34" charset="0"/>
              <a:buChar char="•"/>
            </a:pPr>
            <a:r>
              <a:rPr lang="en-GB" sz="2400" dirty="0"/>
              <a:t>No new long-stay parking created, so problem only moved to residential street</a:t>
            </a:r>
          </a:p>
          <a:p>
            <a:pPr marL="285750" indent="-285750">
              <a:buFont typeface="Arial" panose="020B0604020202020204" pitchFamily="34" charset="0"/>
              <a:buChar char="•"/>
            </a:pPr>
            <a:r>
              <a:rPr lang="en-GB" sz="2400" dirty="0"/>
              <a:t>Lack of Blue Badge parking on High Street</a:t>
            </a:r>
          </a:p>
          <a:p>
            <a:pPr marL="742950" lvl="1" indent="-285750">
              <a:buFont typeface="Arial" panose="020B0604020202020204" pitchFamily="34" charset="0"/>
              <a:buChar char="•"/>
            </a:pPr>
            <a:r>
              <a:rPr lang="en-GB" sz="2400" dirty="0"/>
              <a:t>Not a single new space in this TRO</a:t>
            </a:r>
          </a:p>
          <a:p>
            <a:pPr marL="285750" indent="-285750">
              <a:buFont typeface="Arial" panose="020B0604020202020204" pitchFamily="34" charset="0"/>
              <a:buChar char="•"/>
            </a:pPr>
            <a:r>
              <a:rPr lang="en-GB" sz="2400" dirty="0"/>
              <a:t>Retailers experiencing difficulties with deliveries including abuse of loading bays and double parking on the carriageway</a:t>
            </a:r>
          </a:p>
          <a:p>
            <a:pPr marL="742950" lvl="1" indent="-285750">
              <a:buFont typeface="Arial" panose="020B0604020202020204" pitchFamily="34" charset="0"/>
              <a:buChar char="•"/>
            </a:pPr>
            <a:r>
              <a:rPr lang="en-GB" sz="2400" dirty="0"/>
              <a:t>The only protection against that is the increase in parking wardens (but retailers get even fewer loading bays in the East End)</a:t>
            </a:r>
          </a:p>
        </p:txBody>
      </p:sp>
    </p:spTree>
    <p:extLst>
      <p:ext uri="{BB962C8B-B14F-4D97-AF65-F5344CB8AC3E}">
        <p14:creationId xmlns:p14="http://schemas.microsoft.com/office/powerpoint/2010/main" val="2460502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113683-F15F-A35E-23E0-115C6A3AA4C3}"/>
              </a:ext>
            </a:extLst>
          </p:cNvPr>
          <p:cNvSpPr txBox="1"/>
          <p:nvPr/>
        </p:nvSpPr>
        <p:spPr>
          <a:xfrm>
            <a:off x="1879135" y="654341"/>
            <a:ext cx="8061820" cy="120032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a:t>
            </a:r>
          </a:p>
          <a:p>
            <a:pPr algn="ctr"/>
            <a:r>
              <a:rPr lang="en-GB" sz="3200" b="1" dirty="0">
                <a:solidFill>
                  <a:schemeClr val="accent1"/>
                </a:solidFill>
                <a:effectLst>
                  <a:outerShdw blurRad="38100" dist="38100" dir="2700000" algn="tl">
                    <a:srgbClr val="000000">
                      <a:alpha val="43137"/>
                    </a:srgbClr>
                  </a:outerShdw>
                </a:effectLst>
              </a:rPr>
              <a:t>Identified Problems - 3</a:t>
            </a:r>
          </a:p>
        </p:txBody>
      </p:sp>
      <p:sp>
        <p:nvSpPr>
          <p:cNvPr id="5" name="TextBox 4">
            <a:extLst>
              <a:ext uri="{FF2B5EF4-FFF2-40B4-BE49-F238E27FC236}">
                <a16:creationId xmlns:a16="http://schemas.microsoft.com/office/drawing/2014/main" id="{E2377888-071F-60E5-E7BD-0B4771A88546}"/>
              </a:ext>
            </a:extLst>
          </p:cNvPr>
          <p:cNvSpPr txBox="1"/>
          <p:nvPr/>
        </p:nvSpPr>
        <p:spPr>
          <a:xfrm>
            <a:off x="1128409" y="2976664"/>
            <a:ext cx="9921690" cy="1846659"/>
          </a:xfrm>
          <a:prstGeom prst="rect">
            <a:avLst/>
          </a:prstGeom>
          <a:noFill/>
        </p:spPr>
        <p:txBody>
          <a:bodyPr wrap="none" rtlCol="0">
            <a:spAutoFit/>
          </a:bodyPr>
          <a:lstStyle/>
          <a:p>
            <a:pPr marL="285750" indent="-285750">
              <a:buFont typeface="Arial" panose="020B0604020202020204" pitchFamily="34" charset="0"/>
              <a:buChar char="•"/>
            </a:pPr>
            <a:r>
              <a:rPr lang="en-GB" sz="2400" dirty="0"/>
              <a:t>Signage to off-street car parks could be improved</a:t>
            </a:r>
          </a:p>
          <a:p>
            <a:pPr marL="742950" lvl="1" indent="-285750">
              <a:buFont typeface="Arial" panose="020B0604020202020204" pitchFamily="34" charset="0"/>
              <a:buChar char="•"/>
            </a:pPr>
            <a:r>
              <a:rPr lang="en-GB" sz="2400" dirty="0"/>
              <a:t>Is there any provision for that in the TRO?</a:t>
            </a:r>
          </a:p>
          <a:p>
            <a:pPr marL="285750" indent="-285750">
              <a:buFont typeface="Arial" panose="020B0604020202020204" pitchFamily="34" charset="0"/>
              <a:buChar char="•"/>
            </a:pPr>
            <a:r>
              <a:rPr lang="en-GB" sz="2400" dirty="0"/>
              <a:t>Short-term on-street problems at peak school travel periods around schools</a:t>
            </a:r>
          </a:p>
          <a:p>
            <a:pPr marL="742950" lvl="1" indent="-285750">
              <a:buFont typeface="Arial" panose="020B0604020202020204" pitchFamily="34" charset="0"/>
              <a:buChar char="•"/>
            </a:pPr>
            <a:r>
              <a:rPr lang="en-GB" sz="2400" dirty="0"/>
              <a:t>Not at all affected by the TRO</a:t>
            </a:r>
          </a:p>
          <a:p>
            <a:endParaRPr lang="en-GB" dirty="0"/>
          </a:p>
        </p:txBody>
      </p:sp>
    </p:spTree>
    <p:extLst>
      <p:ext uri="{BB962C8B-B14F-4D97-AF65-F5344CB8AC3E}">
        <p14:creationId xmlns:p14="http://schemas.microsoft.com/office/powerpoint/2010/main" val="216883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13174-6AD4-E4E2-48FB-8C825499D4C0}"/>
              </a:ext>
            </a:extLst>
          </p:cNvPr>
          <p:cNvSpPr txBox="1"/>
          <p:nvPr/>
        </p:nvSpPr>
        <p:spPr>
          <a:xfrm>
            <a:off x="2198450" y="1884488"/>
            <a:ext cx="7422205" cy="1938992"/>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Council Officials have been invited to attend this meeting, </a:t>
            </a:r>
          </a:p>
          <a:p>
            <a:pPr algn="ctr"/>
            <a:r>
              <a:rPr lang="en-GB" sz="4000" b="1" dirty="0">
                <a:solidFill>
                  <a:schemeClr val="accent1"/>
                </a:solidFill>
                <a:effectLst>
                  <a:outerShdw blurRad="38100" dist="38100" dir="2700000" algn="tl">
                    <a:srgbClr val="000000">
                      <a:alpha val="43137"/>
                    </a:srgbClr>
                  </a:outerShdw>
                </a:effectLst>
              </a:rPr>
              <a:t>but none of them agreed to come</a:t>
            </a:r>
          </a:p>
        </p:txBody>
      </p:sp>
    </p:spTree>
    <p:extLst>
      <p:ext uri="{BB962C8B-B14F-4D97-AF65-F5344CB8AC3E}">
        <p14:creationId xmlns:p14="http://schemas.microsoft.com/office/powerpoint/2010/main" val="113388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5EF31-8C50-3756-B674-65E76A58CBA6}"/>
              </a:ext>
            </a:extLst>
          </p:cNvPr>
          <p:cNvSpPr txBox="1"/>
          <p:nvPr/>
        </p:nvSpPr>
        <p:spPr>
          <a:xfrm>
            <a:off x="1879135" y="654341"/>
            <a:ext cx="8061820" cy="120032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a:t>
            </a:r>
          </a:p>
          <a:p>
            <a:pPr algn="ctr"/>
            <a:r>
              <a:rPr lang="en-GB" sz="3200" b="1" dirty="0">
                <a:solidFill>
                  <a:schemeClr val="accent1"/>
                </a:solidFill>
                <a:effectLst>
                  <a:outerShdw blurRad="38100" dist="38100" dir="2700000" algn="tl">
                    <a:srgbClr val="000000">
                      <a:alpha val="43137"/>
                    </a:srgbClr>
                  </a:outerShdw>
                </a:effectLst>
              </a:rPr>
              <a:t>Charrette</a:t>
            </a:r>
          </a:p>
        </p:txBody>
      </p:sp>
      <p:sp>
        <p:nvSpPr>
          <p:cNvPr id="3" name="TextBox 2">
            <a:extLst>
              <a:ext uri="{FF2B5EF4-FFF2-40B4-BE49-F238E27FC236}">
                <a16:creationId xmlns:a16="http://schemas.microsoft.com/office/drawing/2014/main" id="{97916A74-4E33-FA32-9D5C-BBA778062F16}"/>
              </a:ext>
            </a:extLst>
          </p:cNvPr>
          <p:cNvSpPr txBox="1"/>
          <p:nvPr/>
        </p:nvSpPr>
        <p:spPr>
          <a:xfrm>
            <a:off x="963037" y="2383277"/>
            <a:ext cx="9124545" cy="1938992"/>
          </a:xfrm>
          <a:prstGeom prst="rect">
            <a:avLst/>
          </a:prstGeom>
          <a:noFill/>
        </p:spPr>
        <p:txBody>
          <a:bodyPr wrap="square" rtlCol="0">
            <a:spAutoFit/>
          </a:bodyPr>
          <a:lstStyle/>
          <a:p>
            <a:r>
              <a:rPr lang="en-GB" sz="2400" dirty="0"/>
              <a:t>Reference to the Charrette:</a:t>
            </a:r>
          </a:p>
          <a:p>
            <a:r>
              <a:rPr lang="en-GB" sz="2400" dirty="0"/>
              <a:t>“Key Point: The North Berwick Charette identifies parking problems within the town and also identifies socially acceptable interventions”</a:t>
            </a:r>
          </a:p>
          <a:p>
            <a:r>
              <a:rPr lang="en-GB" sz="2400" dirty="0">
                <a:sym typeface="Wingdings" panose="05000000000000000000" pitchFamily="2" charset="2"/>
              </a:rPr>
              <a:t>The main Charrette recommendation for the East End of the High Street is to be thrown out!</a:t>
            </a:r>
            <a:endParaRPr lang="en-GB" sz="2400" dirty="0"/>
          </a:p>
        </p:txBody>
      </p:sp>
    </p:spTree>
    <p:extLst>
      <p:ext uri="{BB962C8B-B14F-4D97-AF65-F5344CB8AC3E}">
        <p14:creationId xmlns:p14="http://schemas.microsoft.com/office/powerpoint/2010/main" val="384231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86021D-4B73-B8AF-58F8-50588D2281D5}"/>
              </a:ext>
            </a:extLst>
          </p:cNvPr>
          <p:cNvSpPr txBox="1"/>
          <p:nvPr/>
        </p:nvSpPr>
        <p:spPr>
          <a:xfrm>
            <a:off x="1567849" y="323600"/>
            <a:ext cx="8432184" cy="132343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 Impact on shops</a:t>
            </a:r>
          </a:p>
        </p:txBody>
      </p:sp>
      <p:sp>
        <p:nvSpPr>
          <p:cNvPr id="2" name="TextBox 1">
            <a:extLst>
              <a:ext uri="{FF2B5EF4-FFF2-40B4-BE49-F238E27FC236}">
                <a16:creationId xmlns:a16="http://schemas.microsoft.com/office/drawing/2014/main" id="{B6C04C99-1FA1-D9BD-8E53-E82D4ED42796}"/>
              </a:ext>
            </a:extLst>
          </p:cNvPr>
          <p:cNvSpPr txBox="1"/>
          <p:nvPr/>
        </p:nvSpPr>
        <p:spPr>
          <a:xfrm>
            <a:off x="595351" y="1770434"/>
            <a:ext cx="10377181"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6.4.2 A key concern for local businesses is that parking restrictions and any reduction in parking spaces as a consequence of proposals on the east end of the High Street will lead to financial loss as the market share for cyclists and pedestrians is much lower. This is due to perceptions that most visitors to shops travel by car rather than walking or wheeling. </a:t>
            </a:r>
          </a:p>
          <a:p>
            <a:pPr marL="285750" indent="-285750">
              <a:buFont typeface="Arial" panose="020B0604020202020204" pitchFamily="34" charset="0"/>
              <a:buChar char="•"/>
            </a:pPr>
            <a:r>
              <a:rPr lang="en-GB" sz="2400" dirty="0"/>
              <a:t>6.4.3 However, the evidence suggests that retailers over-estimate the contribution of drivers to footfall. </a:t>
            </a:r>
          </a:p>
          <a:p>
            <a:pPr marL="800100" lvl="1" indent="-342900">
              <a:buFont typeface="Wingdings" panose="05000000000000000000" pitchFamily="2" charset="2"/>
              <a:buChar char="à"/>
            </a:pPr>
            <a:r>
              <a:rPr lang="en-GB" sz="2400" dirty="0">
                <a:sym typeface="Wingdings" panose="05000000000000000000" pitchFamily="2" charset="2"/>
              </a:rPr>
              <a:t>  Question:   And where is this evidence from?????</a:t>
            </a:r>
          </a:p>
          <a:p>
            <a:pPr lvl="2"/>
            <a:r>
              <a:rPr lang="en-GB" sz="2400" dirty="0">
                <a:sym typeface="Wingdings" panose="05000000000000000000" pitchFamily="2" charset="2"/>
              </a:rPr>
              <a:t>Answer:      From Bristol, where 42% of customers lived within half a mile,</a:t>
            </a:r>
          </a:p>
          <a:p>
            <a:pPr lvl="2"/>
            <a:r>
              <a:rPr lang="en-GB" sz="2400" dirty="0">
                <a:sym typeface="Wingdings" panose="05000000000000000000" pitchFamily="2" charset="2"/>
              </a:rPr>
              <a:t>                         not 12% as retailers believed, </a:t>
            </a:r>
          </a:p>
          <a:p>
            <a:pPr lvl="2"/>
            <a:r>
              <a:rPr lang="en-GB" sz="2400" dirty="0">
                <a:sym typeface="Wingdings" panose="05000000000000000000" pitchFamily="2" charset="2"/>
              </a:rPr>
              <a:t>                     and Toronto, where 10% of customers arrived by car –</a:t>
            </a:r>
          </a:p>
          <a:p>
            <a:pPr lvl="2"/>
            <a:r>
              <a:rPr lang="en-GB" sz="2400" dirty="0">
                <a:sym typeface="Wingdings" panose="05000000000000000000" pitchFamily="2" charset="2"/>
              </a:rPr>
              <a:t>	            like comparing NB with London!</a:t>
            </a:r>
          </a:p>
          <a:p>
            <a:pPr lvl="1"/>
            <a:endParaRPr lang="en-GB" sz="2400" dirty="0"/>
          </a:p>
        </p:txBody>
      </p:sp>
    </p:spTree>
    <p:extLst>
      <p:ext uri="{BB962C8B-B14F-4D97-AF65-F5344CB8AC3E}">
        <p14:creationId xmlns:p14="http://schemas.microsoft.com/office/powerpoint/2010/main" val="351077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86021D-4B73-B8AF-58F8-50588D2281D5}"/>
              </a:ext>
            </a:extLst>
          </p:cNvPr>
          <p:cNvSpPr txBox="1"/>
          <p:nvPr/>
        </p:nvSpPr>
        <p:spPr>
          <a:xfrm>
            <a:off x="1879135" y="654341"/>
            <a:ext cx="8061820" cy="1200329"/>
          </a:xfrm>
          <a:prstGeom prst="rect">
            <a:avLst/>
          </a:prstGeom>
          <a:noFill/>
        </p:spPr>
        <p:txBody>
          <a:bodyPr wrap="square" rtlCol="0">
            <a:spAutoFit/>
          </a:bodyPr>
          <a:lstStyle/>
          <a:p>
            <a:pPr algn="ctr"/>
            <a:r>
              <a:rPr lang="en-GB" sz="4000" b="1" dirty="0">
                <a:solidFill>
                  <a:schemeClr val="accent1"/>
                </a:solidFill>
                <a:effectLst>
                  <a:outerShdw blurRad="38100" dist="38100" dir="2700000" algn="tl">
                    <a:srgbClr val="000000">
                      <a:alpha val="43137"/>
                    </a:srgbClr>
                  </a:outerShdw>
                </a:effectLst>
              </a:rPr>
              <a:t>The Economic Impact Assessment </a:t>
            </a:r>
          </a:p>
          <a:p>
            <a:pPr algn="ctr"/>
            <a:r>
              <a:rPr lang="en-GB" sz="3200" b="1" dirty="0">
                <a:solidFill>
                  <a:schemeClr val="accent1"/>
                </a:solidFill>
                <a:effectLst>
                  <a:outerShdw blurRad="38100" dist="38100" dir="2700000" algn="tl">
                    <a:srgbClr val="000000">
                      <a:alpha val="43137"/>
                    </a:srgbClr>
                  </a:outerShdw>
                </a:effectLst>
              </a:rPr>
              <a:t>Estimated Mode Shares in 10 Scenarios</a:t>
            </a:r>
          </a:p>
        </p:txBody>
      </p:sp>
      <p:pic>
        <p:nvPicPr>
          <p:cNvPr id="6" name="Picture 5">
            <a:extLst>
              <a:ext uri="{FF2B5EF4-FFF2-40B4-BE49-F238E27FC236}">
                <a16:creationId xmlns:a16="http://schemas.microsoft.com/office/drawing/2014/main" id="{C80DB555-9E73-B996-00C5-EB870C8D3858}"/>
              </a:ext>
            </a:extLst>
          </p:cNvPr>
          <p:cNvPicPr>
            <a:picLocks noChangeAspect="1"/>
          </p:cNvPicPr>
          <p:nvPr/>
        </p:nvPicPr>
        <p:blipFill>
          <a:blip r:embed="rId2"/>
          <a:stretch>
            <a:fillRect/>
          </a:stretch>
        </p:blipFill>
        <p:spPr>
          <a:xfrm>
            <a:off x="175052" y="2193926"/>
            <a:ext cx="11884732" cy="1074569"/>
          </a:xfrm>
          <a:prstGeom prst="rect">
            <a:avLst/>
          </a:prstGeom>
        </p:spPr>
      </p:pic>
      <p:pic>
        <p:nvPicPr>
          <p:cNvPr id="8" name="Picture 7">
            <a:extLst>
              <a:ext uri="{FF2B5EF4-FFF2-40B4-BE49-F238E27FC236}">
                <a16:creationId xmlns:a16="http://schemas.microsoft.com/office/drawing/2014/main" id="{0E7D0961-D62F-5D0C-20C7-4A8A64B93DA6}"/>
              </a:ext>
            </a:extLst>
          </p:cNvPr>
          <p:cNvPicPr>
            <a:picLocks noChangeAspect="1"/>
          </p:cNvPicPr>
          <p:nvPr/>
        </p:nvPicPr>
        <p:blipFill>
          <a:blip r:embed="rId3"/>
          <a:stretch>
            <a:fillRect/>
          </a:stretch>
        </p:blipFill>
        <p:spPr>
          <a:xfrm>
            <a:off x="175052" y="3268495"/>
            <a:ext cx="11884732" cy="1828420"/>
          </a:xfrm>
          <a:prstGeom prst="rect">
            <a:avLst/>
          </a:prstGeom>
        </p:spPr>
      </p:pic>
      <p:sp>
        <p:nvSpPr>
          <p:cNvPr id="9" name="TextBox 8">
            <a:extLst>
              <a:ext uri="{FF2B5EF4-FFF2-40B4-BE49-F238E27FC236}">
                <a16:creationId xmlns:a16="http://schemas.microsoft.com/office/drawing/2014/main" id="{A4DFE1E6-1C34-B4DE-C657-CDD57D918605}"/>
              </a:ext>
            </a:extLst>
          </p:cNvPr>
          <p:cNvSpPr txBox="1"/>
          <p:nvPr/>
        </p:nvSpPr>
        <p:spPr>
          <a:xfrm>
            <a:off x="2149812" y="5466945"/>
            <a:ext cx="7577847" cy="830997"/>
          </a:xfrm>
          <a:prstGeom prst="rect">
            <a:avLst/>
          </a:prstGeom>
          <a:noFill/>
        </p:spPr>
        <p:txBody>
          <a:bodyPr wrap="square" rtlCol="0">
            <a:spAutoFit/>
          </a:bodyPr>
          <a:lstStyle/>
          <a:p>
            <a:r>
              <a:rPr lang="en-GB" sz="2400" dirty="0"/>
              <a:t>(Quite apart from the very small changes in mode share, the “Assumed Modal Shift” appears to be total nonsense)</a:t>
            </a:r>
          </a:p>
        </p:txBody>
      </p:sp>
    </p:spTree>
    <p:extLst>
      <p:ext uri="{BB962C8B-B14F-4D97-AF65-F5344CB8AC3E}">
        <p14:creationId xmlns:p14="http://schemas.microsoft.com/office/powerpoint/2010/main" val="356154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5B1751-1C9F-30F1-FB1E-D65E215D7141}"/>
              </a:ext>
            </a:extLst>
          </p:cNvPr>
          <p:cNvSpPr txBox="1"/>
          <p:nvPr/>
        </p:nvSpPr>
        <p:spPr>
          <a:xfrm>
            <a:off x="999688" y="2290195"/>
            <a:ext cx="10192623" cy="1200329"/>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The Statement of Reasons</a:t>
            </a:r>
          </a:p>
        </p:txBody>
      </p:sp>
    </p:spTree>
    <p:extLst>
      <p:ext uri="{BB962C8B-B14F-4D97-AF65-F5344CB8AC3E}">
        <p14:creationId xmlns:p14="http://schemas.microsoft.com/office/powerpoint/2010/main" val="3784121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F3EB8E-575A-36C1-860B-7685496C7026}"/>
              </a:ext>
            </a:extLst>
          </p:cNvPr>
          <p:cNvSpPr txBox="1"/>
          <p:nvPr/>
        </p:nvSpPr>
        <p:spPr>
          <a:xfrm>
            <a:off x="573024" y="1048288"/>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Introduce appropriate areas for a small number of visitors to make overnight stops in motorhomes</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BB6877A5-F4CC-13A3-8769-58F858E7296A}"/>
              </a:ext>
            </a:extLst>
          </p:cNvPr>
          <p:cNvSpPr txBox="1"/>
          <p:nvPr/>
        </p:nvSpPr>
        <p:spPr>
          <a:xfrm>
            <a:off x="1070431" y="2477440"/>
            <a:ext cx="9436608"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The order mentions allowance for overnighting motorhomes in designated bays on Sewage Works &amp; Haugh Car Park, but provides no further details on number of bays, charges or appropriate facilities.</a:t>
            </a:r>
          </a:p>
          <a:p>
            <a:pPr marL="285750" indent="-285750">
              <a:buFont typeface="Arial" panose="020B0604020202020204" pitchFamily="34" charset="0"/>
              <a:buChar char="•"/>
            </a:pPr>
            <a:r>
              <a:rPr lang="en-GB" sz="2400" dirty="0"/>
              <a:t>Overnight parking for high vehicles allowed in most parts of the CPZ, the only one excluded is </a:t>
            </a:r>
            <a:r>
              <a:rPr lang="en-GB" sz="2400" dirty="0" err="1"/>
              <a:t>Tantallon</a:t>
            </a:r>
            <a:r>
              <a:rPr lang="en-GB" sz="2400" dirty="0"/>
              <a:t> Terrace from Sewage works to Glen Clubhouse!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1" dirty="0">
                <a:solidFill>
                  <a:srgbClr val="FF0000"/>
                </a:solidFill>
              </a:rPr>
              <a:t>We feel: </a:t>
            </a:r>
            <a:r>
              <a:rPr lang="en-GB" sz="2400" dirty="0"/>
              <a:t>motorhomes should only be allowed on dedicated camp sites, not in front of resident’s homes, but there are numerous locations where there are no height restrictions for overnight parking</a:t>
            </a:r>
          </a:p>
        </p:txBody>
      </p:sp>
    </p:spTree>
    <p:extLst>
      <p:ext uri="{BB962C8B-B14F-4D97-AF65-F5344CB8AC3E}">
        <p14:creationId xmlns:p14="http://schemas.microsoft.com/office/powerpoint/2010/main" val="2367614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C65B20-12AD-9CE6-D884-E623B2EE61EC}"/>
              </a:ext>
            </a:extLst>
          </p:cNvPr>
          <p:cNvSpPr txBox="1"/>
          <p:nvPr/>
        </p:nvSpPr>
        <p:spPr>
          <a:xfrm>
            <a:off x="902208" y="1121440"/>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Reduce</a:t>
            </a:r>
            <a:r>
              <a:rPr lang="en-GB"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inappropriate and indiscriminate parking which can cause inconvenience and congestion</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2432DFD1-52AB-1B9D-00D7-3116A719AF74}"/>
              </a:ext>
            </a:extLst>
          </p:cNvPr>
          <p:cNvSpPr txBox="1"/>
          <p:nvPr/>
        </p:nvSpPr>
        <p:spPr>
          <a:xfrm>
            <a:off x="902209" y="2828835"/>
            <a:ext cx="10387584" cy="830997"/>
          </a:xfrm>
          <a:prstGeom prst="rect">
            <a:avLst/>
          </a:prstGeom>
          <a:noFill/>
        </p:spPr>
        <p:txBody>
          <a:bodyPr wrap="square" rtlCol="0">
            <a:spAutoFit/>
          </a:bodyPr>
          <a:lstStyle/>
          <a:p>
            <a:pPr algn="ctr"/>
            <a:r>
              <a:rPr lang="en-GB" sz="2400" dirty="0">
                <a:effectLst/>
                <a:latin typeface="Calibri" panose="020F0502020204030204" pitchFamily="34" charset="0"/>
                <a:ea typeface="Calibri" panose="020F0502020204030204" pitchFamily="34" charset="0"/>
                <a:cs typeface="Times New Roman" panose="02020603050405020304" pitchFamily="18" charset="0"/>
              </a:rPr>
              <a:t>The only way to reduce inappropriate parking is the increase in parking wardens, </a:t>
            </a:r>
          </a:p>
          <a:p>
            <a:pPr algn="ctr"/>
            <a:r>
              <a:rPr lang="en-GB" sz="2400" dirty="0">
                <a:effectLst/>
                <a:latin typeface="Calibri" panose="020F0502020204030204" pitchFamily="34" charset="0"/>
                <a:ea typeface="Calibri" panose="020F0502020204030204" pitchFamily="34" charset="0"/>
                <a:cs typeface="Times New Roman" panose="02020603050405020304" pitchFamily="18" charset="0"/>
              </a:rPr>
              <a:t>but nothing in the CPZ scheme itself</a:t>
            </a:r>
            <a:endParaRPr lang="en-GB" sz="2400" dirty="0"/>
          </a:p>
        </p:txBody>
      </p:sp>
    </p:spTree>
    <p:extLst>
      <p:ext uri="{BB962C8B-B14F-4D97-AF65-F5344CB8AC3E}">
        <p14:creationId xmlns:p14="http://schemas.microsoft.com/office/powerpoint/2010/main" val="166754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22AD-427D-8794-6343-041169FF0AC4}"/>
              </a:ext>
            </a:extLst>
          </p:cNvPr>
          <p:cNvSpPr txBox="1"/>
          <p:nvPr/>
        </p:nvSpPr>
        <p:spPr>
          <a:xfrm>
            <a:off x="902208" y="492265"/>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Enable better management of the limited parking space available in the town</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1A88FD67-89DA-6FE5-3618-34ABC19DF5ED}"/>
              </a:ext>
            </a:extLst>
          </p:cNvPr>
          <p:cNvSpPr txBox="1"/>
          <p:nvPr/>
        </p:nvSpPr>
        <p:spPr>
          <a:xfrm>
            <a:off x="646176" y="1810512"/>
            <a:ext cx="10899648" cy="5213991"/>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CPZ scheme does not create any additional parking space, but only reorganises the existing space.  </a:t>
            </a:r>
          </a:p>
          <a:p>
            <a:pPr marL="342900" lvl="0" indent="-342900">
              <a:lnSpc>
                <a:spcPct val="107000"/>
              </a:lnSpc>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Parking space is more limited than demand requires only in the peak summer months.  There is not a shred of evidence that there is a shortage of parking spaces all year round.</a:t>
            </a:r>
          </a:p>
          <a:p>
            <a:pPr marL="342900" lvl="0" indent="-342900">
              <a:lnSpc>
                <a:spcPct val="107000"/>
              </a:lnSpc>
              <a:spcAft>
                <a:spcPts val="800"/>
              </a:spcAft>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During the summer the main parking problems are created by visitors coming for much of the day to go to the beaches, and then also go into town for a stroll or an ice cream or a meal.  These visitors therefore currently do not make much use of any parking spaces in the High Street, but use space in residential streets or by the recreation park.  This will not change.  But the prospect of being charged for parking will make many visitors think twice about coming to NB, and stay in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Gullane</a:t>
            </a:r>
            <a:r>
              <a:rPr lang="en-GB" sz="2400" dirty="0">
                <a:effectLst/>
                <a:latin typeface="Calibri" panose="020F0502020204030204" pitchFamily="34" charset="0"/>
                <a:ea typeface="Calibri" panose="020F0502020204030204" pitchFamily="34" charset="0"/>
                <a:cs typeface="Times New Roman" panose="02020603050405020304" pitchFamily="18" charset="0"/>
              </a:rPr>
              <a:t> or Portobello instead.</a:t>
            </a:r>
          </a:p>
          <a:p>
            <a:endParaRPr lang="en-GB" dirty="0"/>
          </a:p>
        </p:txBody>
      </p:sp>
    </p:spTree>
    <p:extLst>
      <p:ext uri="{BB962C8B-B14F-4D97-AF65-F5344CB8AC3E}">
        <p14:creationId xmlns:p14="http://schemas.microsoft.com/office/powerpoint/2010/main" val="52429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C60AA6-0106-7384-8DEF-93A4F3A59F53}"/>
              </a:ext>
            </a:extLst>
          </p:cNvPr>
          <p:cNvSpPr txBox="1"/>
          <p:nvPr/>
        </p:nvSpPr>
        <p:spPr>
          <a:xfrm>
            <a:off x="818318" y="408376"/>
            <a:ext cx="10387584" cy="1569660"/>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Provide convenience and improved parking opportunity for residents who are currently affected by high demand for parking spaces at peak times</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A70B671F-CA1D-E616-499A-CF93954F32A6}"/>
              </a:ext>
            </a:extLst>
          </p:cNvPr>
          <p:cNvSpPr txBox="1"/>
          <p:nvPr/>
        </p:nvSpPr>
        <p:spPr>
          <a:xfrm>
            <a:off x="260059" y="2192211"/>
            <a:ext cx="11627141"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In the original survey more than two thirds of the respondents, who lived within a future CPZ, rejected the CPZ concept!   They clearly do not perceive the proposal as an improvement to their current situation. </a:t>
            </a:r>
          </a:p>
          <a:p>
            <a:pPr marL="285750" indent="-285750">
              <a:buFont typeface="Arial" panose="020B0604020202020204" pitchFamily="34" charset="0"/>
              <a:buChar char="•"/>
            </a:pPr>
            <a:r>
              <a:rPr lang="en-GB" sz="2400" dirty="0"/>
              <a:t>Only very few streets have purely residential parking, amounting to 683 m in total providing space for just over 100 cars on total, mainly around the train station.</a:t>
            </a:r>
          </a:p>
          <a:p>
            <a:pPr marL="285750" indent="-285750">
              <a:buFont typeface="Arial" panose="020B0604020202020204" pitchFamily="34" charset="0"/>
              <a:buChar char="•"/>
            </a:pPr>
            <a:r>
              <a:rPr lang="en-GB" sz="2400" dirty="0"/>
              <a:t>The vast majority is combined parking for residents and charged parking.</a:t>
            </a:r>
          </a:p>
          <a:p>
            <a:pPr marL="285750" indent="-285750">
              <a:buFont typeface="Arial" panose="020B0604020202020204" pitchFamily="34" charset="0"/>
              <a:buChar char="•"/>
            </a:pPr>
            <a:r>
              <a:rPr lang="en-GB" sz="2400" dirty="0"/>
              <a:t>Residents in the East Zone have no advantage whatsoever by paying £40, because all spaces there are for combined parking, and the parking permits do not even allow use of the Imperial or Lodge car park.</a:t>
            </a:r>
          </a:p>
          <a:p>
            <a:pPr marL="285750" indent="-285750">
              <a:buFont typeface="Arial" panose="020B0604020202020204" pitchFamily="34" charset="0"/>
              <a:buChar char="•"/>
            </a:pPr>
            <a:r>
              <a:rPr lang="en-GB" sz="2400" dirty="0"/>
              <a:t>Furthermore, in the East Zone there is no limit to parking duration, only a maximum daily charge of £5.00 allowing visitors to stay all day (including camper vans in some streets).</a:t>
            </a:r>
          </a:p>
        </p:txBody>
      </p:sp>
    </p:spTree>
    <p:extLst>
      <p:ext uri="{BB962C8B-B14F-4D97-AF65-F5344CB8AC3E}">
        <p14:creationId xmlns:p14="http://schemas.microsoft.com/office/powerpoint/2010/main" val="15184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776374" y="475487"/>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Increase turnover of vehicles parking in the town, providing easier access to businesses and shops - 1</a:t>
            </a:r>
            <a:endParaRPr lang="en-GB" sz="3200" b="1" dirty="0">
              <a:solidFill>
                <a:schemeClr val="accent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8AE62CA-FAA0-A84A-D7EC-004BA0F2857A}"/>
              </a:ext>
            </a:extLst>
          </p:cNvPr>
          <p:cNvSpPr txBox="1"/>
          <p:nvPr/>
        </p:nvSpPr>
        <p:spPr>
          <a:xfrm>
            <a:off x="518943" y="1704561"/>
            <a:ext cx="11375136" cy="5072158"/>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High Street</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existing 90 minute limit still applies.</a:t>
            </a:r>
          </a:p>
          <a:p>
            <a:pPr marL="800100" lvl="1"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45 minutes are free, the next 30 mins cost £1.00 and the next 15 minutes another £1.00.  This is very limited incentive to increase turnover, when the current average parking time during business hours is already below 25 minutes.</a:t>
            </a:r>
          </a:p>
          <a:p>
            <a:pPr marL="342900" indent="-342900">
              <a:lnSpc>
                <a:spcPct val="107000"/>
              </a:lnSpc>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Capacity increases in </a:t>
            </a:r>
            <a:r>
              <a:rPr lang="en-GB" sz="2000" dirty="0"/>
              <a:t>Imperial and Lodge with 64 and 23 spaces changing from long-term to 90 mins, mainly at the expense of residents</a:t>
            </a:r>
          </a:p>
          <a:p>
            <a:pPr marL="342900"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Reductions in turnover:</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extension of the permitted parking time in the Kirk Ports car park from 60 to 90 minutes will decrease turnover</a:t>
            </a:r>
            <a:r>
              <a:rPr lang="en-GB" sz="2000" dirty="0">
                <a:latin typeface="Calibri" panose="020F0502020204030204" pitchFamily="34" charset="0"/>
                <a:ea typeface="Calibri" panose="020F0502020204030204" pitchFamily="34" charset="0"/>
                <a:cs typeface="Times New Roman" panose="02020603050405020304" pitchFamily="18" charset="0"/>
              </a:rPr>
              <a:t>;</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extension of the permitted parking time in the Glebe car park from 3 hours, as had been previously introduced, to 5 hours;</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In Westgate 80 spaces changing from the current 90 min limit with a current average parking duration under 40 minutes replaced by combined permit and paid 6 hour parking.</a:t>
            </a:r>
          </a:p>
          <a:p>
            <a:endParaRPr lang="en-GB" sz="2400" dirty="0"/>
          </a:p>
        </p:txBody>
      </p:sp>
    </p:spTree>
    <p:extLst>
      <p:ext uri="{BB962C8B-B14F-4D97-AF65-F5344CB8AC3E}">
        <p14:creationId xmlns:p14="http://schemas.microsoft.com/office/powerpoint/2010/main" val="378217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902208" y="727157"/>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Increase turnover of vehicles parking in the town, providing easier access to businesses and shops - 2</a:t>
            </a:r>
            <a:endParaRPr lang="en-GB" sz="3200" b="1" dirty="0">
              <a:solidFill>
                <a:schemeClr val="accent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8AE62CA-FAA0-A84A-D7EC-004BA0F2857A}"/>
              </a:ext>
            </a:extLst>
          </p:cNvPr>
          <p:cNvSpPr txBox="1"/>
          <p:nvPr/>
        </p:nvSpPr>
        <p:spPr>
          <a:xfrm>
            <a:off x="902208" y="2107233"/>
            <a:ext cx="10216896" cy="4321055"/>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The need to get a parking ticket even by app will add a couple more minutes to each stay and, for those having to get a ticket from a machine, even for a quick errand, will not only add even more minutes to the parking time, but deter many from coming to the High Street in the first place, and go to Aldi or Tesco, or order from Amazon instead.</a:t>
            </a:r>
          </a:p>
          <a:p>
            <a:pPr marL="342900" indent="-342900">
              <a:lnSpc>
                <a:spcPct val="107000"/>
              </a:lnSpc>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scheme will increase turnover to some extent by preventing High Street employees parking near their place of work all day, but this </a:t>
            </a:r>
            <a:r>
              <a:rPr lang="en-GB" sz="2400" dirty="0">
                <a:solidFill>
                  <a:srgbClr val="000000"/>
                </a:solidFill>
                <a:effectLst/>
                <a:latin typeface="Calibri" panose="020F0502020204030204" pitchFamily="34" charset="0"/>
                <a:ea typeface="Times New Roman" panose="02020603050405020304" pitchFamily="18" charset="0"/>
              </a:rPr>
              <a:t>will make it even more difficult for anyone </a:t>
            </a:r>
            <a:r>
              <a:rPr lang="en-GB" sz="2400" dirty="0" err="1">
                <a:solidFill>
                  <a:srgbClr val="000000"/>
                </a:solidFill>
                <a:effectLst/>
                <a:latin typeface="Calibri" panose="020F0502020204030204" pitchFamily="34" charset="0"/>
                <a:ea typeface="Times New Roman" panose="02020603050405020304" pitchFamily="18" charset="0"/>
              </a:rPr>
              <a:t>outwith</a:t>
            </a:r>
            <a:r>
              <a:rPr lang="en-GB" sz="2400" dirty="0">
                <a:solidFill>
                  <a:srgbClr val="000000"/>
                </a:solidFill>
                <a:effectLst/>
                <a:latin typeface="Calibri" panose="020F0502020204030204" pitchFamily="34" charset="0"/>
                <a:ea typeface="Times New Roman" panose="02020603050405020304" pitchFamily="18" charset="0"/>
              </a:rPr>
              <a:t> walking distance to be able to take on a job in North Berwick town centre, when local business is already fighting with staffing problems.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7695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13174-6AD4-E4E2-48FB-8C825499D4C0}"/>
              </a:ext>
            </a:extLst>
          </p:cNvPr>
          <p:cNvSpPr txBox="1"/>
          <p:nvPr/>
        </p:nvSpPr>
        <p:spPr>
          <a:xfrm>
            <a:off x="847287" y="1333850"/>
            <a:ext cx="10159068" cy="3785652"/>
          </a:xfrm>
          <a:prstGeom prst="rect">
            <a:avLst/>
          </a:prstGeom>
          <a:noFill/>
        </p:spPr>
        <p:txBody>
          <a:bodyPr wrap="square" rtlCol="0">
            <a:spAutoFit/>
          </a:bodyPr>
          <a:lstStyle/>
          <a:p>
            <a:pPr marL="571500" indent="-571500">
              <a:buFont typeface="Arial" panose="020B0604020202020204" pitchFamily="34" charset="0"/>
              <a:buChar char="•"/>
            </a:pPr>
            <a:r>
              <a:rPr lang="en-GB" sz="4000" b="1" dirty="0">
                <a:solidFill>
                  <a:schemeClr val="accent1"/>
                </a:solidFill>
                <a:effectLst>
                  <a:outerShdw blurRad="38100" dist="38100" dir="2700000" algn="tl">
                    <a:srgbClr val="000000">
                      <a:alpha val="43137"/>
                    </a:srgbClr>
                  </a:outerShdw>
                </a:effectLst>
              </a:rPr>
              <a:t>Our petition against the proposal had 4,504 signatures</a:t>
            </a:r>
          </a:p>
          <a:p>
            <a:pPr marL="571500" indent="-571500">
              <a:buFont typeface="Arial" panose="020B0604020202020204" pitchFamily="34" charset="0"/>
              <a:buChar char="•"/>
            </a:pPr>
            <a:r>
              <a:rPr lang="en-GB" sz="4000" b="1" dirty="0">
                <a:solidFill>
                  <a:schemeClr val="accent1"/>
                </a:solidFill>
                <a:effectLst>
                  <a:outerShdw blurRad="38100" dist="38100" dir="2700000" algn="tl">
                    <a:srgbClr val="000000">
                      <a:alpha val="43137"/>
                    </a:srgbClr>
                  </a:outerShdw>
                </a:effectLst>
              </a:rPr>
              <a:t>It was rejected by ELC on technical grounds</a:t>
            </a:r>
          </a:p>
          <a:p>
            <a:pPr marL="571500" indent="-571500">
              <a:buFont typeface="Arial" panose="020B0604020202020204" pitchFamily="34" charset="0"/>
              <a:buChar char="•"/>
            </a:pPr>
            <a:r>
              <a:rPr lang="en-GB" sz="4000" b="1" dirty="0">
                <a:solidFill>
                  <a:schemeClr val="accent1"/>
                </a:solidFill>
                <a:effectLst>
                  <a:outerShdw blurRad="38100" dist="38100" dir="2700000" algn="tl">
                    <a:srgbClr val="000000">
                      <a:alpha val="43137"/>
                    </a:srgbClr>
                  </a:outerShdw>
                </a:effectLst>
              </a:rPr>
              <a:t>ELC claims we cannot resubmit it, while we heard the opposite from the Provost </a:t>
            </a:r>
            <a:r>
              <a:rPr lang="en-GB" sz="4000" b="1" dirty="0">
                <a:solidFill>
                  <a:schemeClr val="accent1"/>
                </a:solidFill>
                <a:effectLst>
                  <a:outerShdw blurRad="38100" dist="38100" dir="2700000" algn="tl">
                    <a:srgbClr val="000000">
                      <a:alpha val="43137"/>
                    </a:srgbClr>
                  </a:outerShdw>
                </a:effectLst>
                <a:sym typeface="Wingdings" panose="05000000000000000000" pitchFamily="2" charset="2"/>
              </a:rPr>
              <a:t>          Watch this space ………….</a:t>
            </a:r>
            <a:endParaRPr lang="en-GB" sz="40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5474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902208" y="727157"/>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Increase turnover of vehicles parking in the town, providing easier access to businesses and shops - 3</a:t>
            </a:r>
            <a:endParaRPr lang="en-GB" sz="3200" b="1" dirty="0">
              <a:solidFill>
                <a:schemeClr val="accent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8AE62CA-FAA0-A84A-D7EC-004BA0F2857A}"/>
              </a:ext>
            </a:extLst>
          </p:cNvPr>
          <p:cNvSpPr txBox="1"/>
          <p:nvPr/>
        </p:nvSpPr>
        <p:spPr>
          <a:xfrm>
            <a:off x="902208" y="2107233"/>
            <a:ext cx="10216896"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In Berwick-on-Tweed the introduction of parking charges killed the town centre, and has since been revoked – but too late to save the centre</a:t>
            </a:r>
          </a:p>
          <a:p>
            <a:pPr marL="285750" indent="-285750">
              <a:buFont typeface="Arial" panose="020B0604020202020204" pitchFamily="34" charset="0"/>
              <a:buChar char="•"/>
            </a:pPr>
            <a:r>
              <a:rPr lang="en-GB" sz="2400" b="0" i="0" dirty="0">
                <a:effectLst/>
              </a:rPr>
              <a:t>2 hours free parking has been re-introduced in Ayr Town Centre ‘to help increase footfall in the town and boost the local economy’.</a:t>
            </a:r>
            <a:endParaRPr lang="en-GB" sz="2400" dirty="0"/>
          </a:p>
          <a:p>
            <a:pPr marL="285750" indent="-285750">
              <a:buFont typeface="Arial" panose="020B0604020202020204" pitchFamily="34" charset="0"/>
              <a:buChar char="•"/>
            </a:pPr>
            <a:r>
              <a:rPr lang="en-GB" sz="2400" dirty="0"/>
              <a:t>Aldi and Tesco are easy alternatives for food shopping</a:t>
            </a:r>
          </a:p>
          <a:p>
            <a:pPr marL="285750" indent="-285750">
              <a:buFont typeface="Arial" panose="020B0604020202020204" pitchFamily="34" charset="0"/>
              <a:buChar char="•"/>
            </a:pPr>
            <a:r>
              <a:rPr lang="en-GB" sz="2400" dirty="0"/>
              <a:t>Amazon delivery vehicles are already noticeable all over the place</a:t>
            </a:r>
          </a:p>
          <a:p>
            <a:pPr marL="285750" indent="-285750">
              <a:buFont typeface="Arial" panose="020B0604020202020204" pitchFamily="34" charset="0"/>
              <a:buChar char="•"/>
            </a:pPr>
            <a:r>
              <a:rPr lang="en-GB" sz="2400" dirty="0"/>
              <a:t>One High Street shop is already empty and Trespass is closing down as well</a:t>
            </a:r>
          </a:p>
          <a:p>
            <a:pPr marL="285750" indent="-285750">
              <a:buFont typeface="Arial" panose="020B0604020202020204" pitchFamily="34" charset="0"/>
              <a:buChar char="•"/>
            </a:pPr>
            <a:r>
              <a:rPr lang="en-GB" sz="2400" dirty="0"/>
              <a:t>A number of High Street retailers have already announced they will not extend their lease, if this scheme goes ahead</a:t>
            </a:r>
          </a:p>
          <a:p>
            <a:pPr marL="285750" indent="-285750">
              <a:buFont typeface="Arial" panose="020B0604020202020204" pitchFamily="34" charset="0"/>
              <a:buChar char="•"/>
            </a:pPr>
            <a:r>
              <a:rPr lang="en-GB" sz="2400" dirty="0"/>
              <a:t>The risk that our High Street, now the “Jewel of the Crown”, reverts back to the poor state it was in 20 years ago is very real.</a:t>
            </a:r>
          </a:p>
        </p:txBody>
      </p:sp>
    </p:spTree>
    <p:extLst>
      <p:ext uri="{BB962C8B-B14F-4D97-AF65-F5344CB8AC3E}">
        <p14:creationId xmlns:p14="http://schemas.microsoft.com/office/powerpoint/2010/main" val="217506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902208" y="1121440"/>
            <a:ext cx="10387584" cy="1077218"/>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Increase turnover of vehicles parking in the town, providing easier access to leisure facilities </a:t>
            </a:r>
            <a:endParaRPr lang="en-GB" sz="3200" b="1" dirty="0">
              <a:solidFill>
                <a:schemeClr val="accent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8AE62CA-FAA0-A84A-D7EC-004BA0F2857A}"/>
              </a:ext>
            </a:extLst>
          </p:cNvPr>
          <p:cNvSpPr txBox="1"/>
          <p:nvPr/>
        </p:nvSpPr>
        <p:spPr>
          <a:xfrm>
            <a:off x="1463040" y="2326689"/>
            <a:ext cx="9656064" cy="3623043"/>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Access to the West golf course for members living outside walking distance will be severely impacted by a charge of £6.00 for every round of golf.  For members playing twice a week the charge will amount to £600.00 per year. Which is not easily affordable for everyone! </a:t>
            </a:r>
          </a:p>
          <a:p>
            <a:pPr marL="342900" lvl="0" indent="-342900">
              <a:lnSpc>
                <a:spcPct val="107000"/>
              </a:lnSpc>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Access to s</a:t>
            </a:r>
            <a:r>
              <a:rPr lang="en-GB" sz="2400" dirty="0">
                <a:latin typeface="Calibri" panose="020F0502020204030204" pitchFamily="34" charset="0"/>
                <a:ea typeface="Calibri" panose="020F0502020204030204" pitchFamily="34" charset="0"/>
                <a:cs typeface="Times New Roman" panose="02020603050405020304" pitchFamily="18" charset="0"/>
              </a:rPr>
              <a:t>wimming pool and leisure centre could be reduced when day visitors use that car park in the summer months, when the recreation park is full, as one of the nearest places, where they can stay without charge.</a:t>
            </a:r>
          </a:p>
          <a:p>
            <a:endParaRPr lang="en-GB" sz="2400" dirty="0"/>
          </a:p>
        </p:txBody>
      </p:sp>
    </p:spTree>
    <p:extLst>
      <p:ext uri="{BB962C8B-B14F-4D97-AF65-F5344CB8AC3E}">
        <p14:creationId xmlns:p14="http://schemas.microsoft.com/office/powerpoint/2010/main" val="337894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902208" y="1121440"/>
            <a:ext cx="10387584" cy="584775"/>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Not Considered in Statement of Reasons - 1</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D1E55D7A-F370-687A-EBBF-F750D4C217C9}"/>
              </a:ext>
            </a:extLst>
          </p:cNvPr>
          <p:cNvSpPr txBox="1"/>
          <p:nvPr/>
        </p:nvSpPr>
        <p:spPr>
          <a:xfrm>
            <a:off x="902208" y="1938528"/>
            <a:ext cx="10387584"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t>3 parking zones with all different rules and regulations will be confusing for residents, but even more so for visitors, and many inadvertent violations are to be expected.</a:t>
            </a:r>
          </a:p>
          <a:p>
            <a:pPr marL="285750" indent="-285750">
              <a:buFont typeface="Arial" panose="020B0604020202020204" pitchFamily="34" charset="0"/>
              <a:buChar char="•"/>
            </a:pPr>
            <a:r>
              <a:rPr lang="en-GB" sz="2400" dirty="0"/>
              <a:t>Guest of residents in CPZs will have to pay for parking, possibly discouraging visits, with the infirm and elderly possibly worst affected.  In other CPZs it is usual that residents have passes that can be filled in for their guests’ cars.</a:t>
            </a:r>
          </a:p>
          <a:p>
            <a:pPr marL="285750" indent="-285750">
              <a:buFont typeface="Arial" panose="020B0604020202020204" pitchFamily="34" charset="0"/>
              <a:buChar char="•"/>
            </a:pPr>
            <a:r>
              <a:rPr lang="en-GB" sz="2400" dirty="0"/>
              <a:t>Machines to pay for parking will be obstacles on the pavement.</a:t>
            </a:r>
          </a:p>
        </p:txBody>
      </p:sp>
    </p:spTree>
    <p:extLst>
      <p:ext uri="{BB962C8B-B14F-4D97-AF65-F5344CB8AC3E}">
        <p14:creationId xmlns:p14="http://schemas.microsoft.com/office/powerpoint/2010/main" val="437986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76037-060E-18C2-C50B-B8B3EDA12315}"/>
              </a:ext>
            </a:extLst>
          </p:cNvPr>
          <p:cNvSpPr txBox="1"/>
          <p:nvPr/>
        </p:nvSpPr>
        <p:spPr>
          <a:xfrm>
            <a:off x="902208" y="1121440"/>
            <a:ext cx="10387584" cy="584775"/>
          </a:xfrm>
          <a:prstGeom prst="rect">
            <a:avLst/>
          </a:prstGeom>
          <a:noFill/>
        </p:spPr>
        <p:txBody>
          <a:bodyPr wrap="square" rtlCol="0">
            <a:spAutoFit/>
          </a:bodyPr>
          <a:lstStyle/>
          <a:p>
            <a:pPr algn="ctr"/>
            <a:r>
              <a:rPr lang="en-GB"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Not Considered in Statement of Reasons - 2</a:t>
            </a:r>
            <a:endParaRPr lang="en-GB" sz="3200" b="1" dirty="0">
              <a:solidFill>
                <a:schemeClr val="accent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B8FC855B-5F77-3487-B6F5-9EC387457D44}"/>
              </a:ext>
            </a:extLst>
          </p:cNvPr>
          <p:cNvSpPr txBox="1"/>
          <p:nvPr/>
        </p:nvSpPr>
        <p:spPr>
          <a:xfrm>
            <a:off x="566928" y="1964353"/>
            <a:ext cx="10954512"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The station car park will be permanently full with residents without permits, their guests and other visitors. Train users will find it impossible to park there for much of the time, and commuters cannot even pay for parking in the vicinity due to the 6 hour limit.  They will therefore have to park way up </a:t>
            </a:r>
            <a:r>
              <a:rPr lang="en-GB" sz="2400" dirty="0" err="1"/>
              <a:t>Glenorchy</a:t>
            </a:r>
            <a:r>
              <a:rPr lang="en-GB" sz="2400" dirty="0"/>
              <a:t> Road, Ware Road, or Highfield Road, and possibly miss their train, if they have to walk even further than expected, and in any case make train access very difficult for people with mobility issues,</a:t>
            </a:r>
          </a:p>
          <a:p>
            <a:pPr marL="285750" indent="-285750">
              <a:buFont typeface="Arial" panose="020B0604020202020204" pitchFamily="34" charset="0"/>
              <a:buChar char="•"/>
            </a:pPr>
            <a:r>
              <a:rPr lang="en-GB" sz="2400" dirty="0"/>
              <a:t>There will be severe </a:t>
            </a:r>
            <a:r>
              <a:rPr lang="en-GB" sz="2400" dirty="0" err="1"/>
              <a:t>spillover</a:t>
            </a:r>
            <a:r>
              <a:rPr lang="en-GB" sz="2400" dirty="0"/>
              <a:t> effects on roads just outside CPZs.  Streets like </a:t>
            </a:r>
            <a:r>
              <a:rPr lang="en-GB" sz="2400" dirty="0" err="1"/>
              <a:t>Glenorchy</a:t>
            </a:r>
            <a:r>
              <a:rPr lang="en-GB" sz="2400" dirty="0"/>
              <a:t> Road, Ware Road, York Road, and in particular St </a:t>
            </a:r>
            <a:r>
              <a:rPr lang="en-GB" sz="2400" dirty="0" err="1"/>
              <a:t>Baldreds</a:t>
            </a:r>
            <a:r>
              <a:rPr lang="en-GB" sz="2400" dirty="0"/>
              <a:t> Road, will become parking hot spots, which will not only create new problems for residents there, but, even worse, certainly create severe problems for access to the surgery.</a:t>
            </a:r>
          </a:p>
        </p:txBody>
      </p:sp>
    </p:spTree>
    <p:extLst>
      <p:ext uri="{BB962C8B-B14F-4D97-AF65-F5344CB8AC3E}">
        <p14:creationId xmlns:p14="http://schemas.microsoft.com/office/powerpoint/2010/main" val="1544354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40DB8A-46B4-BC9E-99A4-144C7B0D79E8}"/>
              </a:ext>
            </a:extLst>
          </p:cNvPr>
          <p:cNvSpPr txBox="1"/>
          <p:nvPr/>
        </p:nvSpPr>
        <p:spPr>
          <a:xfrm>
            <a:off x="1669409" y="1560352"/>
            <a:ext cx="8735736" cy="3416320"/>
          </a:xfrm>
          <a:prstGeom prst="rect">
            <a:avLst/>
          </a:prstGeom>
          <a:noFill/>
        </p:spPr>
        <p:txBody>
          <a:bodyPr wrap="square" rtlCol="0">
            <a:spAutoFit/>
          </a:bodyPr>
          <a:lstStyle/>
          <a:p>
            <a:r>
              <a:rPr lang="en-GB" sz="5400" b="1" dirty="0">
                <a:solidFill>
                  <a:schemeClr val="accent1"/>
                </a:solidFill>
              </a:rPr>
              <a:t>In short:</a:t>
            </a:r>
          </a:p>
          <a:p>
            <a:r>
              <a:rPr lang="en-GB" sz="5400" b="1" dirty="0">
                <a:solidFill>
                  <a:schemeClr val="accent1"/>
                </a:solidFill>
              </a:rPr>
              <a:t>This proposal tries to kill a fly with a large rock that will kill much more than that fly!</a:t>
            </a:r>
          </a:p>
        </p:txBody>
      </p:sp>
    </p:spTree>
    <p:extLst>
      <p:ext uri="{BB962C8B-B14F-4D97-AF65-F5344CB8AC3E}">
        <p14:creationId xmlns:p14="http://schemas.microsoft.com/office/powerpoint/2010/main" val="383710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8C66D-0269-9B68-4B60-CA24E5537CCA}"/>
              </a:ext>
            </a:extLst>
          </p:cNvPr>
          <p:cNvSpPr txBox="1"/>
          <p:nvPr/>
        </p:nvSpPr>
        <p:spPr>
          <a:xfrm>
            <a:off x="2334936" y="846076"/>
            <a:ext cx="6686025" cy="5786199"/>
          </a:xfrm>
          <a:prstGeom prst="rect">
            <a:avLst/>
          </a:prstGeom>
          <a:noFill/>
        </p:spPr>
        <p:txBody>
          <a:bodyPr wrap="square" rtlCol="0">
            <a:spAutoFit/>
          </a:bodyPr>
          <a:lstStyle/>
          <a:p>
            <a:r>
              <a:rPr lang="en-GB" sz="2800" dirty="0">
                <a:solidFill>
                  <a:schemeClr val="accent1"/>
                </a:solidFill>
                <a:effectLst>
                  <a:outerShdw blurRad="38100" dist="38100" dir="2700000" algn="tl">
                    <a:srgbClr val="000000">
                      <a:alpha val="43137"/>
                    </a:srgbClr>
                  </a:outerShdw>
                </a:effectLst>
              </a:rPr>
              <a:t>Where to find the Traffic Order:</a:t>
            </a:r>
          </a:p>
          <a:p>
            <a:endParaRPr lang="en-GB" sz="2800" dirty="0">
              <a:solidFill>
                <a:schemeClr val="accent1"/>
              </a:solidFill>
              <a:effectLst>
                <a:outerShdw blurRad="38100" dist="38100" dir="2700000" algn="tl">
                  <a:srgbClr val="000000">
                    <a:alpha val="43137"/>
                  </a:srgbClr>
                </a:outerShdw>
              </a:effectLst>
            </a:endParaRPr>
          </a:p>
          <a:p>
            <a:r>
              <a:rPr lang="en-GB" sz="2000" dirty="0">
                <a:solidFill>
                  <a:schemeClr val="accent1"/>
                </a:solidFill>
                <a:effectLst>
                  <a:outerShdw blurRad="38100" dist="38100" dir="2700000" algn="tl">
                    <a:srgbClr val="000000">
                      <a:alpha val="43137"/>
                    </a:srgbClr>
                  </a:outerShdw>
                </a:effectLst>
              </a:rPr>
              <a:t>https://northberwickparking.commonplace.is/en-GB/proposals/document-library/step1</a:t>
            </a:r>
          </a:p>
          <a:p>
            <a:endParaRPr lang="en-GB" sz="2000" dirty="0">
              <a:solidFill>
                <a:schemeClr val="accent1"/>
              </a:solidFill>
              <a:effectLst>
                <a:outerShdw blurRad="38100" dist="38100" dir="2700000" algn="tl">
                  <a:srgbClr val="000000">
                    <a:alpha val="43137"/>
                  </a:srgbClr>
                </a:outerShdw>
              </a:effectLst>
            </a:endParaRPr>
          </a:p>
          <a:p>
            <a:r>
              <a:rPr lang="en-GB" sz="2000" dirty="0">
                <a:solidFill>
                  <a:schemeClr val="accent1"/>
                </a:solidFill>
                <a:effectLst>
                  <a:outerShdw blurRad="38100" dist="38100" dir="2700000" algn="tl">
                    <a:srgbClr val="000000">
                      <a:alpha val="43137"/>
                    </a:srgbClr>
                  </a:outerShdw>
                </a:effectLst>
              </a:rPr>
              <a:t>How to object:</a:t>
            </a:r>
          </a:p>
          <a:p>
            <a:endParaRPr lang="en-GB" dirty="0"/>
          </a:p>
          <a:p>
            <a:r>
              <a:rPr lang="en-GB" dirty="0"/>
              <a:t>Any objection must be in writing and </a:t>
            </a:r>
            <a:r>
              <a:rPr lang="en-GB" u="sng" dirty="0"/>
              <a:t>must specify the grounds thereof</a:t>
            </a:r>
            <a:r>
              <a:rPr lang="en-GB" dirty="0"/>
              <a:t> and should be addressed to: </a:t>
            </a:r>
          </a:p>
          <a:p>
            <a:endParaRPr lang="en-GB" dirty="0"/>
          </a:p>
          <a:p>
            <a:r>
              <a:rPr lang="en-GB" dirty="0"/>
              <a:t>North Berwick Parking Management TRO, Asset and Regulatory Manager, Road Services, </a:t>
            </a:r>
            <a:r>
              <a:rPr lang="en-GB" dirty="0" err="1"/>
              <a:t>Penston</a:t>
            </a:r>
            <a:r>
              <a:rPr lang="en-GB" dirty="0"/>
              <a:t> House, </a:t>
            </a:r>
            <a:r>
              <a:rPr lang="en-GB" dirty="0" err="1"/>
              <a:t>Macmerry</a:t>
            </a:r>
            <a:r>
              <a:rPr lang="en-GB" dirty="0"/>
              <a:t> EH33 1EX </a:t>
            </a:r>
          </a:p>
          <a:p>
            <a:r>
              <a:rPr lang="en-GB" dirty="0"/>
              <a:t>Or Email </a:t>
            </a:r>
          </a:p>
          <a:p>
            <a:r>
              <a:rPr lang="en-GB" dirty="0"/>
              <a:t>roadsconsultation@eastlothian.gov.uk quoting reference North Berwick Draft TRO by 22nd October 2023</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66597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C4D4A-5DB4-3C99-B1C5-5FE1221D2BB5}"/>
              </a:ext>
            </a:extLst>
          </p:cNvPr>
          <p:cNvSpPr txBox="1"/>
          <p:nvPr/>
        </p:nvSpPr>
        <p:spPr>
          <a:xfrm>
            <a:off x="2030136" y="1526796"/>
            <a:ext cx="6686025" cy="3416320"/>
          </a:xfrm>
          <a:prstGeom prst="rect">
            <a:avLst/>
          </a:prstGeom>
          <a:noFill/>
        </p:spPr>
        <p:txBody>
          <a:bodyPr wrap="square" rtlCol="0">
            <a:spAutoFit/>
          </a:bodyPr>
          <a:lstStyle/>
          <a:p>
            <a:r>
              <a:rPr lang="en-GB" sz="2800" dirty="0">
                <a:solidFill>
                  <a:schemeClr val="accent1"/>
                </a:solidFill>
                <a:effectLst>
                  <a:outerShdw blurRad="38100" dist="38100" dir="2700000" algn="tl">
                    <a:srgbClr val="000000">
                      <a:alpha val="43137"/>
                    </a:srgbClr>
                  </a:outerShdw>
                </a:effectLst>
              </a:rPr>
              <a:t>Contacts for local ELC Councillors:</a:t>
            </a:r>
          </a:p>
          <a:p>
            <a:endParaRPr lang="en-GB" sz="2000" dirty="0">
              <a:solidFill>
                <a:schemeClr val="accent1"/>
              </a:solidFill>
              <a:effectLst>
                <a:outerShdw blurRad="38100" dist="38100" dir="2700000" algn="tl">
                  <a:srgbClr val="000000">
                    <a:alpha val="43137"/>
                  </a:srgbClr>
                </a:outerShdw>
              </a:effectLst>
            </a:endParaRPr>
          </a:p>
          <a:p>
            <a:pPr algn="l"/>
            <a:r>
              <a:rPr lang="en-GB" sz="2000" b="0" i="0" dirty="0">
                <a:solidFill>
                  <a:srgbClr val="1F497D"/>
                </a:solidFill>
                <a:effectLst/>
                <a:latin typeface="Calibri" panose="020F0502020204030204" pitchFamily="34" charset="0"/>
              </a:rPr>
              <a:t>Jeremy Findlay – </a:t>
            </a:r>
            <a:r>
              <a:rPr lang="en-GB" sz="2000" b="0" i="0" dirty="0">
                <a:solidFill>
                  <a:srgbClr val="1155CC"/>
                </a:solidFill>
                <a:effectLst/>
                <a:latin typeface="Calibri" panose="020F0502020204030204" pitchFamily="34" charset="0"/>
                <a:hlinkClick r:id="rId2"/>
              </a:rPr>
              <a:t>jfindlay@eastlothian.gov.uk</a:t>
            </a:r>
            <a:endParaRPr lang="en-GB" sz="2000" b="0" i="0" dirty="0">
              <a:solidFill>
                <a:srgbClr val="222222"/>
              </a:solidFill>
              <a:effectLst/>
              <a:latin typeface="Arial" panose="020B0604020202020204" pitchFamily="34" charset="0"/>
            </a:endParaRPr>
          </a:p>
          <a:p>
            <a:pPr algn="l"/>
            <a:r>
              <a:rPr lang="en-GB" sz="2000" b="0" i="0" dirty="0">
                <a:solidFill>
                  <a:srgbClr val="1F497D"/>
                </a:solidFill>
                <a:effectLst/>
                <a:latin typeface="Calibri" panose="020F0502020204030204" pitchFamily="34" charset="0"/>
              </a:rPr>
              <a:t>Liz Allan – </a:t>
            </a:r>
            <a:r>
              <a:rPr lang="en-GB" sz="2000" b="0" i="0" dirty="0">
                <a:solidFill>
                  <a:srgbClr val="1155CC"/>
                </a:solidFill>
                <a:effectLst/>
                <a:latin typeface="Calibri" panose="020F0502020204030204" pitchFamily="34" charset="0"/>
                <a:hlinkClick r:id="rId3"/>
              </a:rPr>
              <a:t>lallan2@eastlothian.gov.uk</a:t>
            </a:r>
            <a:endParaRPr lang="en-GB" sz="2000" b="0" i="0" dirty="0">
              <a:solidFill>
                <a:srgbClr val="222222"/>
              </a:solidFill>
              <a:effectLst/>
              <a:latin typeface="Arial" panose="020B0604020202020204" pitchFamily="34" charset="0"/>
            </a:endParaRPr>
          </a:p>
          <a:p>
            <a:pPr algn="l"/>
            <a:r>
              <a:rPr lang="en-GB" sz="2000" b="0" i="0" dirty="0">
                <a:solidFill>
                  <a:srgbClr val="1F497D"/>
                </a:solidFill>
                <a:effectLst/>
                <a:latin typeface="Calibri" panose="020F0502020204030204" pitchFamily="34" charset="0"/>
              </a:rPr>
              <a:t>Carol McFarlane – </a:t>
            </a:r>
            <a:r>
              <a:rPr lang="en-GB" sz="2000" b="0" i="0" dirty="0">
                <a:solidFill>
                  <a:srgbClr val="1155CC"/>
                </a:solidFill>
                <a:effectLst/>
                <a:latin typeface="Calibri" panose="020F0502020204030204" pitchFamily="34" charset="0"/>
                <a:hlinkClick r:id="rId4"/>
              </a:rPr>
              <a:t>cmcfarlane1@eastlothian.uk</a:t>
            </a:r>
            <a:endParaRPr lang="en-GB" sz="2000" b="0" i="0" dirty="0">
              <a:solidFill>
                <a:srgbClr val="222222"/>
              </a:solidFill>
              <a:effectLst/>
              <a:latin typeface="Arial" panose="020B0604020202020204" pitchFamily="34" charset="0"/>
            </a:endParaRP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87751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48EA4-AB2F-9E97-F83E-D38562BF2884}"/>
              </a:ext>
            </a:extLst>
          </p:cNvPr>
          <p:cNvSpPr txBox="1"/>
          <p:nvPr/>
        </p:nvSpPr>
        <p:spPr>
          <a:xfrm>
            <a:off x="2793534" y="2474752"/>
            <a:ext cx="5243119" cy="1200329"/>
          </a:xfrm>
          <a:prstGeom prst="rect">
            <a:avLst/>
          </a:prstGeom>
          <a:noFill/>
        </p:spPr>
        <p:txBody>
          <a:bodyPr wrap="square" rtlCol="0">
            <a:spAutoFit/>
          </a:bodyPr>
          <a:lstStyle/>
          <a:p>
            <a:pPr algn="ctr"/>
            <a:r>
              <a:rPr lang="en-GB" sz="7200" b="1" dirty="0">
                <a:solidFill>
                  <a:schemeClr val="accent1"/>
                </a:solidFill>
                <a:effectLst>
                  <a:outerShdw blurRad="38100" dist="38100" dir="2700000" algn="tl">
                    <a:srgbClr val="000000">
                      <a:alpha val="43137"/>
                    </a:srgbClr>
                  </a:outerShdw>
                </a:effectLst>
              </a:rPr>
              <a:t>The Proposal</a:t>
            </a:r>
          </a:p>
        </p:txBody>
      </p:sp>
    </p:spTree>
    <p:extLst>
      <p:ext uri="{BB962C8B-B14F-4D97-AF65-F5344CB8AC3E}">
        <p14:creationId xmlns:p14="http://schemas.microsoft.com/office/powerpoint/2010/main" val="277593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B2ADE-FC27-92AB-AD85-10F53EFF5BF7}"/>
              </a:ext>
            </a:extLst>
          </p:cNvPr>
          <p:cNvSpPr txBox="1"/>
          <p:nvPr/>
        </p:nvSpPr>
        <p:spPr>
          <a:xfrm>
            <a:off x="3137483" y="484356"/>
            <a:ext cx="6730302" cy="584775"/>
          </a:xfrm>
          <a:prstGeom prst="rect">
            <a:avLst/>
          </a:prstGeom>
          <a:noFill/>
        </p:spPr>
        <p:txBody>
          <a:bodyPr wrap="square">
            <a:spAutoFit/>
          </a:bodyPr>
          <a:lstStyle/>
          <a:p>
            <a:r>
              <a:rPr lang="en-GB" sz="3200" b="1" dirty="0" err="1">
                <a:solidFill>
                  <a:schemeClr val="accent1"/>
                </a:solidFill>
                <a:effectLst>
                  <a:outerShdw blurRad="38100" dist="38100" dir="2700000" algn="tl">
                    <a:srgbClr val="000000">
                      <a:alpha val="43137"/>
                    </a:srgbClr>
                  </a:outerShdw>
                </a:effectLst>
              </a:rPr>
              <a:t>Tantallon</a:t>
            </a:r>
            <a:r>
              <a:rPr lang="en-GB" sz="3200" b="1" dirty="0">
                <a:solidFill>
                  <a:schemeClr val="accent1"/>
                </a:solidFill>
                <a:effectLst>
                  <a:outerShdw blurRad="38100" dist="38100" dir="2700000" algn="tl">
                    <a:srgbClr val="000000">
                      <a:alpha val="43137"/>
                    </a:srgbClr>
                  </a:outerShdw>
                </a:effectLst>
              </a:rPr>
              <a:t> Terrace and Marine Parade</a:t>
            </a:r>
          </a:p>
        </p:txBody>
      </p:sp>
      <p:pic>
        <p:nvPicPr>
          <p:cNvPr id="4" name="Picture 3">
            <a:extLst>
              <a:ext uri="{FF2B5EF4-FFF2-40B4-BE49-F238E27FC236}">
                <a16:creationId xmlns:a16="http://schemas.microsoft.com/office/drawing/2014/main" id="{E5A74F63-B6F6-3BBD-C76A-1D2F54BB9A07}"/>
              </a:ext>
            </a:extLst>
          </p:cNvPr>
          <p:cNvPicPr>
            <a:picLocks noChangeAspect="1"/>
          </p:cNvPicPr>
          <p:nvPr/>
        </p:nvPicPr>
        <p:blipFill>
          <a:blip r:embed="rId2"/>
          <a:stretch>
            <a:fillRect/>
          </a:stretch>
        </p:blipFill>
        <p:spPr>
          <a:xfrm>
            <a:off x="719269" y="2197916"/>
            <a:ext cx="794751" cy="1231084"/>
          </a:xfrm>
          <a:prstGeom prst="rect">
            <a:avLst/>
          </a:prstGeom>
        </p:spPr>
      </p:pic>
      <p:pic>
        <p:nvPicPr>
          <p:cNvPr id="6" name="Picture 5">
            <a:extLst>
              <a:ext uri="{FF2B5EF4-FFF2-40B4-BE49-F238E27FC236}">
                <a16:creationId xmlns:a16="http://schemas.microsoft.com/office/drawing/2014/main" id="{6D2C23CA-E7D9-9112-27E4-71A73DA0FA4B}"/>
              </a:ext>
            </a:extLst>
          </p:cNvPr>
          <p:cNvPicPr>
            <a:picLocks noChangeAspect="1"/>
          </p:cNvPicPr>
          <p:nvPr/>
        </p:nvPicPr>
        <p:blipFill>
          <a:blip r:embed="rId3"/>
          <a:stretch>
            <a:fillRect/>
          </a:stretch>
        </p:blipFill>
        <p:spPr>
          <a:xfrm>
            <a:off x="1475443" y="2410360"/>
            <a:ext cx="2396556" cy="1706990"/>
          </a:xfrm>
          <a:prstGeom prst="rect">
            <a:avLst/>
          </a:prstGeom>
        </p:spPr>
      </p:pic>
      <p:pic>
        <p:nvPicPr>
          <p:cNvPr id="8" name="Picture 7">
            <a:extLst>
              <a:ext uri="{FF2B5EF4-FFF2-40B4-BE49-F238E27FC236}">
                <a16:creationId xmlns:a16="http://schemas.microsoft.com/office/drawing/2014/main" id="{74A94611-C029-5F3A-2901-6AAE6FB86567}"/>
              </a:ext>
            </a:extLst>
          </p:cNvPr>
          <p:cNvPicPr>
            <a:picLocks noChangeAspect="1"/>
          </p:cNvPicPr>
          <p:nvPr/>
        </p:nvPicPr>
        <p:blipFill>
          <a:blip r:embed="rId4"/>
          <a:stretch>
            <a:fillRect/>
          </a:stretch>
        </p:blipFill>
        <p:spPr>
          <a:xfrm>
            <a:off x="3738610" y="2808531"/>
            <a:ext cx="2399854" cy="1705160"/>
          </a:xfrm>
          <a:prstGeom prst="rect">
            <a:avLst/>
          </a:prstGeom>
        </p:spPr>
      </p:pic>
      <p:pic>
        <p:nvPicPr>
          <p:cNvPr id="10" name="Picture 9">
            <a:extLst>
              <a:ext uri="{FF2B5EF4-FFF2-40B4-BE49-F238E27FC236}">
                <a16:creationId xmlns:a16="http://schemas.microsoft.com/office/drawing/2014/main" id="{032967B0-D6CE-59BC-A8C4-CCCA43092F36}"/>
              </a:ext>
            </a:extLst>
          </p:cNvPr>
          <p:cNvPicPr>
            <a:picLocks noChangeAspect="1"/>
          </p:cNvPicPr>
          <p:nvPr/>
        </p:nvPicPr>
        <p:blipFill>
          <a:blip r:embed="rId5"/>
          <a:stretch>
            <a:fillRect/>
          </a:stretch>
        </p:blipFill>
        <p:spPr>
          <a:xfrm>
            <a:off x="5919875" y="3212984"/>
            <a:ext cx="2396556" cy="1698878"/>
          </a:xfrm>
          <a:prstGeom prst="rect">
            <a:avLst/>
          </a:prstGeom>
        </p:spPr>
      </p:pic>
      <p:pic>
        <p:nvPicPr>
          <p:cNvPr id="12" name="Picture 11">
            <a:extLst>
              <a:ext uri="{FF2B5EF4-FFF2-40B4-BE49-F238E27FC236}">
                <a16:creationId xmlns:a16="http://schemas.microsoft.com/office/drawing/2014/main" id="{08F1DB8E-61D8-B6B2-73E3-5EFF7EC216A8}"/>
              </a:ext>
            </a:extLst>
          </p:cNvPr>
          <p:cNvPicPr>
            <a:picLocks noChangeAspect="1"/>
          </p:cNvPicPr>
          <p:nvPr/>
        </p:nvPicPr>
        <p:blipFill>
          <a:blip r:embed="rId6"/>
          <a:stretch>
            <a:fillRect/>
          </a:stretch>
        </p:blipFill>
        <p:spPr>
          <a:xfrm>
            <a:off x="7971049" y="3212984"/>
            <a:ext cx="2396556" cy="1705160"/>
          </a:xfrm>
          <a:prstGeom prst="rect">
            <a:avLst/>
          </a:prstGeom>
        </p:spPr>
      </p:pic>
      <p:pic>
        <p:nvPicPr>
          <p:cNvPr id="5" name="Picture 4">
            <a:extLst>
              <a:ext uri="{FF2B5EF4-FFF2-40B4-BE49-F238E27FC236}">
                <a16:creationId xmlns:a16="http://schemas.microsoft.com/office/drawing/2014/main" id="{A8EEBAA6-4353-45B7-B72C-0135AA4E980A}"/>
              </a:ext>
            </a:extLst>
          </p:cNvPr>
          <p:cNvPicPr>
            <a:picLocks noChangeAspect="1"/>
          </p:cNvPicPr>
          <p:nvPr/>
        </p:nvPicPr>
        <p:blipFill>
          <a:blip r:embed="rId7"/>
          <a:stretch>
            <a:fillRect/>
          </a:stretch>
        </p:blipFill>
        <p:spPr>
          <a:xfrm>
            <a:off x="1116644" y="4934343"/>
            <a:ext cx="4465708" cy="1048471"/>
          </a:xfrm>
          <a:prstGeom prst="rect">
            <a:avLst/>
          </a:prstGeom>
        </p:spPr>
      </p:pic>
      <p:pic>
        <p:nvPicPr>
          <p:cNvPr id="9" name="Picture 8">
            <a:extLst>
              <a:ext uri="{FF2B5EF4-FFF2-40B4-BE49-F238E27FC236}">
                <a16:creationId xmlns:a16="http://schemas.microsoft.com/office/drawing/2014/main" id="{C2B81587-CE50-4AA8-FEFE-056CB60A197E}"/>
              </a:ext>
            </a:extLst>
          </p:cNvPr>
          <p:cNvPicPr>
            <a:picLocks noChangeAspect="1"/>
          </p:cNvPicPr>
          <p:nvPr/>
        </p:nvPicPr>
        <p:blipFill>
          <a:blip r:embed="rId8"/>
          <a:stretch>
            <a:fillRect/>
          </a:stretch>
        </p:blipFill>
        <p:spPr>
          <a:xfrm>
            <a:off x="6502634" y="1352145"/>
            <a:ext cx="4184113" cy="1310902"/>
          </a:xfrm>
          <a:prstGeom prst="rect">
            <a:avLst/>
          </a:prstGeom>
        </p:spPr>
      </p:pic>
    </p:spTree>
    <p:extLst>
      <p:ext uri="{BB962C8B-B14F-4D97-AF65-F5344CB8AC3E}">
        <p14:creationId xmlns:p14="http://schemas.microsoft.com/office/powerpoint/2010/main" val="353260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FBA56-1E56-71C6-E9F3-447DCC2FFA42}"/>
              </a:ext>
            </a:extLst>
          </p:cNvPr>
          <p:cNvSpPr txBox="1"/>
          <p:nvPr/>
        </p:nvSpPr>
        <p:spPr>
          <a:xfrm>
            <a:off x="3770231" y="484356"/>
            <a:ext cx="6097554" cy="584775"/>
          </a:xfrm>
          <a:prstGeom prst="rect">
            <a:avLst/>
          </a:prstGeom>
          <a:noFill/>
        </p:spPr>
        <p:txBody>
          <a:bodyPr wrap="square">
            <a:spAutoFit/>
          </a:bodyPr>
          <a:lstStyle/>
          <a:p>
            <a:r>
              <a:rPr lang="en-GB" sz="3200" b="1" dirty="0">
                <a:solidFill>
                  <a:schemeClr val="accent1"/>
                </a:solidFill>
                <a:effectLst>
                  <a:outerShdw blurRad="38100" dist="38100" dir="2700000" algn="tl">
                    <a:srgbClr val="000000">
                      <a:alpha val="43137"/>
                    </a:srgbClr>
                  </a:outerShdw>
                </a:effectLst>
              </a:rPr>
              <a:t>Northern East Zone</a:t>
            </a:r>
          </a:p>
        </p:txBody>
      </p:sp>
      <p:pic>
        <p:nvPicPr>
          <p:cNvPr id="6" name="Picture 5">
            <a:extLst>
              <a:ext uri="{FF2B5EF4-FFF2-40B4-BE49-F238E27FC236}">
                <a16:creationId xmlns:a16="http://schemas.microsoft.com/office/drawing/2014/main" id="{EF6891C9-8B21-3047-8D18-F1EFA7C46A70}"/>
              </a:ext>
            </a:extLst>
          </p:cNvPr>
          <p:cNvPicPr>
            <a:picLocks noChangeAspect="1"/>
          </p:cNvPicPr>
          <p:nvPr/>
        </p:nvPicPr>
        <p:blipFill>
          <a:blip r:embed="rId2"/>
          <a:stretch>
            <a:fillRect/>
          </a:stretch>
        </p:blipFill>
        <p:spPr>
          <a:xfrm>
            <a:off x="3495499" y="3652726"/>
            <a:ext cx="3328131" cy="2368432"/>
          </a:xfrm>
          <a:prstGeom prst="rect">
            <a:avLst/>
          </a:prstGeom>
        </p:spPr>
      </p:pic>
      <p:pic>
        <p:nvPicPr>
          <p:cNvPr id="10" name="Picture 9">
            <a:extLst>
              <a:ext uri="{FF2B5EF4-FFF2-40B4-BE49-F238E27FC236}">
                <a16:creationId xmlns:a16="http://schemas.microsoft.com/office/drawing/2014/main" id="{72994416-956B-1179-E750-A0E7C190431B}"/>
              </a:ext>
            </a:extLst>
          </p:cNvPr>
          <p:cNvPicPr>
            <a:picLocks noChangeAspect="1"/>
          </p:cNvPicPr>
          <p:nvPr/>
        </p:nvPicPr>
        <p:blipFill>
          <a:blip r:embed="rId3"/>
          <a:stretch>
            <a:fillRect/>
          </a:stretch>
        </p:blipFill>
        <p:spPr>
          <a:xfrm>
            <a:off x="2786374" y="1320074"/>
            <a:ext cx="3078415" cy="1302302"/>
          </a:xfrm>
          <a:prstGeom prst="rect">
            <a:avLst/>
          </a:prstGeom>
        </p:spPr>
      </p:pic>
      <p:pic>
        <p:nvPicPr>
          <p:cNvPr id="12" name="Picture 11">
            <a:extLst>
              <a:ext uri="{FF2B5EF4-FFF2-40B4-BE49-F238E27FC236}">
                <a16:creationId xmlns:a16="http://schemas.microsoft.com/office/drawing/2014/main" id="{869BECCB-4446-5D36-8540-D393200162F9}"/>
              </a:ext>
            </a:extLst>
          </p:cNvPr>
          <p:cNvPicPr>
            <a:picLocks noChangeAspect="1"/>
          </p:cNvPicPr>
          <p:nvPr/>
        </p:nvPicPr>
        <p:blipFill>
          <a:blip r:embed="rId4"/>
          <a:stretch>
            <a:fillRect/>
          </a:stretch>
        </p:blipFill>
        <p:spPr>
          <a:xfrm>
            <a:off x="3926441" y="2244784"/>
            <a:ext cx="3333458" cy="2368432"/>
          </a:xfrm>
          <a:prstGeom prst="rect">
            <a:avLst/>
          </a:prstGeom>
        </p:spPr>
      </p:pic>
      <p:pic>
        <p:nvPicPr>
          <p:cNvPr id="14" name="Picture 13">
            <a:extLst>
              <a:ext uri="{FF2B5EF4-FFF2-40B4-BE49-F238E27FC236}">
                <a16:creationId xmlns:a16="http://schemas.microsoft.com/office/drawing/2014/main" id="{09102103-9B84-3FA6-A803-CEA315F39C94}"/>
              </a:ext>
            </a:extLst>
          </p:cNvPr>
          <p:cNvPicPr>
            <a:picLocks noChangeAspect="1"/>
          </p:cNvPicPr>
          <p:nvPr/>
        </p:nvPicPr>
        <p:blipFill>
          <a:blip r:embed="rId5"/>
          <a:stretch>
            <a:fillRect/>
          </a:stretch>
        </p:blipFill>
        <p:spPr>
          <a:xfrm>
            <a:off x="6276449" y="4099002"/>
            <a:ext cx="3340550" cy="2368432"/>
          </a:xfrm>
          <a:prstGeom prst="rect">
            <a:avLst/>
          </a:prstGeom>
        </p:spPr>
      </p:pic>
      <p:pic>
        <p:nvPicPr>
          <p:cNvPr id="4" name="Picture 3">
            <a:extLst>
              <a:ext uri="{FF2B5EF4-FFF2-40B4-BE49-F238E27FC236}">
                <a16:creationId xmlns:a16="http://schemas.microsoft.com/office/drawing/2014/main" id="{A71CF3C7-D3FC-C2DE-725E-3A8142DE1470}"/>
              </a:ext>
            </a:extLst>
          </p:cNvPr>
          <p:cNvPicPr>
            <a:picLocks noChangeAspect="1"/>
          </p:cNvPicPr>
          <p:nvPr/>
        </p:nvPicPr>
        <p:blipFill>
          <a:blip r:embed="rId6"/>
          <a:stretch>
            <a:fillRect/>
          </a:stretch>
        </p:blipFill>
        <p:spPr>
          <a:xfrm>
            <a:off x="8090397" y="923613"/>
            <a:ext cx="3554776" cy="1106969"/>
          </a:xfrm>
          <a:prstGeom prst="rect">
            <a:avLst/>
          </a:prstGeom>
        </p:spPr>
      </p:pic>
      <p:pic>
        <p:nvPicPr>
          <p:cNvPr id="7" name="Picture 6">
            <a:extLst>
              <a:ext uri="{FF2B5EF4-FFF2-40B4-BE49-F238E27FC236}">
                <a16:creationId xmlns:a16="http://schemas.microsoft.com/office/drawing/2014/main" id="{341CE211-38F0-FECC-4B08-3ACA459CFA90}"/>
              </a:ext>
            </a:extLst>
          </p:cNvPr>
          <p:cNvPicPr>
            <a:picLocks noChangeAspect="1"/>
          </p:cNvPicPr>
          <p:nvPr/>
        </p:nvPicPr>
        <p:blipFill>
          <a:blip r:embed="rId7"/>
          <a:stretch>
            <a:fillRect/>
          </a:stretch>
        </p:blipFill>
        <p:spPr>
          <a:xfrm>
            <a:off x="8090397" y="2219647"/>
            <a:ext cx="3555790" cy="834838"/>
          </a:xfrm>
          <a:prstGeom prst="rect">
            <a:avLst/>
          </a:prstGeom>
        </p:spPr>
      </p:pic>
    </p:spTree>
    <p:extLst>
      <p:ext uri="{BB962C8B-B14F-4D97-AF65-F5344CB8AC3E}">
        <p14:creationId xmlns:p14="http://schemas.microsoft.com/office/powerpoint/2010/main" val="64825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6A6929-AA86-6E5B-942E-E834C91579B1}"/>
              </a:ext>
            </a:extLst>
          </p:cNvPr>
          <p:cNvSpPr txBox="1"/>
          <p:nvPr/>
        </p:nvSpPr>
        <p:spPr>
          <a:xfrm>
            <a:off x="3390833" y="367138"/>
            <a:ext cx="6097554" cy="584775"/>
          </a:xfrm>
          <a:prstGeom prst="rect">
            <a:avLst/>
          </a:prstGeom>
          <a:noFill/>
        </p:spPr>
        <p:txBody>
          <a:bodyPr wrap="square">
            <a:spAutoFit/>
          </a:bodyPr>
          <a:lstStyle/>
          <a:p>
            <a:r>
              <a:rPr lang="en-GB" sz="3200" b="1" dirty="0">
                <a:solidFill>
                  <a:schemeClr val="accent1"/>
                </a:solidFill>
                <a:effectLst>
                  <a:outerShdw blurRad="38100" dist="38100" dir="2700000" algn="tl">
                    <a:srgbClr val="000000">
                      <a:alpha val="43137"/>
                    </a:srgbClr>
                  </a:outerShdw>
                </a:effectLst>
              </a:rPr>
              <a:t>Forth Street and High Street</a:t>
            </a:r>
          </a:p>
        </p:txBody>
      </p:sp>
      <p:pic>
        <p:nvPicPr>
          <p:cNvPr id="4" name="Picture 3">
            <a:extLst>
              <a:ext uri="{FF2B5EF4-FFF2-40B4-BE49-F238E27FC236}">
                <a16:creationId xmlns:a16="http://schemas.microsoft.com/office/drawing/2014/main" id="{29788942-B54F-8CDD-8C81-0133CD4A9277}"/>
              </a:ext>
            </a:extLst>
          </p:cNvPr>
          <p:cNvPicPr>
            <a:picLocks noChangeAspect="1"/>
          </p:cNvPicPr>
          <p:nvPr/>
        </p:nvPicPr>
        <p:blipFill>
          <a:blip r:embed="rId2"/>
          <a:stretch>
            <a:fillRect/>
          </a:stretch>
        </p:blipFill>
        <p:spPr>
          <a:xfrm>
            <a:off x="5741321" y="1136934"/>
            <a:ext cx="6097552" cy="4306364"/>
          </a:xfrm>
          <a:prstGeom prst="rect">
            <a:avLst/>
          </a:prstGeom>
        </p:spPr>
      </p:pic>
      <p:pic>
        <p:nvPicPr>
          <p:cNvPr id="5" name="Picture 4">
            <a:extLst>
              <a:ext uri="{FF2B5EF4-FFF2-40B4-BE49-F238E27FC236}">
                <a16:creationId xmlns:a16="http://schemas.microsoft.com/office/drawing/2014/main" id="{53D6FA91-4921-4E25-456D-DC59DF276843}"/>
              </a:ext>
            </a:extLst>
          </p:cNvPr>
          <p:cNvPicPr>
            <a:picLocks noChangeAspect="1"/>
          </p:cNvPicPr>
          <p:nvPr/>
        </p:nvPicPr>
        <p:blipFill>
          <a:blip r:embed="rId3"/>
          <a:stretch>
            <a:fillRect/>
          </a:stretch>
        </p:blipFill>
        <p:spPr>
          <a:xfrm>
            <a:off x="342056" y="2091751"/>
            <a:ext cx="6097554" cy="4350260"/>
          </a:xfrm>
          <a:prstGeom prst="rect">
            <a:avLst/>
          </a:prstGeom>
        </p:spPr>
      </p:pic>
      <p:pic>
        <p:nvPicPr>
          <p:cNvPr id="10" name="Picture 9">
            <a:extLst>
              <a:ext uri="{FF2B5EF4-FFF2-40B4-BE49-F238E27FC236}">
                <a16:creationId xmlns:a16="http://schemas.microsoft.com/office/drawing/2014/main" id="{935C3F43-D7EB-77E7-1C4A-7968EADC9B90}"/>
              </a:ext>
            </a:extLst>
          </p:cNvPr>
          <p:cNvPicPr>
            <a:picLocks noChangeAspect="1"/>
          </p:cNvPicPr>
          <p:nvPr/>
        </p:nvPicPr>
        <p:blipFill>
          <a:blip r:embed="rId4"/>
          <a:stretch>
            <a:fillRect/>
          </a:stretch>
        </p:blipFill>
        <p:spPr>
          <a:xfrm>
            <a:off x="372867" y="386552"/>
            <a:ext cx="3017966" cy="699443"/>
          </a:xfrm>
          <a:prstGeom prst="rect">
            <a:avLst/>
          </a:prstGeom>
        </p:spPr>
      </p:pic>
      <p:pic>
        <p:nvPicPr>
          <p:cNvPr id="12" name="Picture 11">
            <a:extLst>
              <a:ext uri="{FF2B5EF4-FFF2-40B4-BE49-F238E27FC236}">
                <a16:creationId xmlns:a16="http://schemas.microsoft.com/office/drawing/2014/main" id="{42E2B5B6-1838-4843-286C-C96BADB48B45}"/>
              </a:ext>
            </a:extLst>
          </p:cNvPr>
          <p:cNvPicPr>
            <a:picLocks noChangeAspect="1"/>
          </p:cNvPicPr>
          <p:nvPr/>
        </p:nvPicPr>
        <p:blipFill>
          <a:blip r:embed="rId5"/>
          <a:stretch>
            <a:fillRect/>
          </a:stretch>
        </p:blipFill>
        <p:spPr>
          <a:xfrm>
            <a:off x="6751450" y="5540575"/>
            <a:ext cx="3769643" cy="901436"/>
          </a:xfrm>
          <a:prstGeom prst="rect">
            <a:avLst/>
          </a:prstGeom>
        </p:spPr>
      </p:pic>
    </p:spTree>
    <p:extLst>
      <p:ext uri="{BB962C8B-B14F-4D97-AF65-F5344CB8AC3E}">
        <p14:creationId xmlns:p14="http://schemas.microsoft.com/office/powerpoint/2010/main" val="396831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6A6929-AA86-6E5B-942E-E834C91579B1}"/>
              </a:ext>
            </a:extLst>
          </p:cNvPr>
          <p:cNvSpPr txBox="1"/>
          <p:nvPr/>
        </p:nvSpPr>
        <p:spPr>
          <a:xfrm>
            <a:off x="4331836" y="400120"/>
            <a:ext cx="8118014" cy="584775"/>
          </a:xfrm>
          <a:prstGeom prst="rect">
            <a:avLst/>
          </a:prstGeom>
          <a:noFill/>
        </p:spPr>
        <p:txBody>
          <a:bodyPr wrap="square">
            <a:spAutoFit/>
          </a:bodyPr>
          <a:lstStyle/>
          <a:p>
            <a:r>
              <a:rPr lang="en-GB" sz="3200" b="1" dirty="0">
                <a:solidFill>
                  <a:schemeClr val="accent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Beach Road and cross roads,  </a:t>
            </a:r>
            <a:r>
              <a:rPr lang="en-GB" sz="3200" b="1" dirty="0">
                <a:solidFill>
                  <a:schemeClr val="accent1"/>
                </a:solidFill>
                <a:effectLst>
                  <a:outerShdw blurRad="38100" dist="38100" dir="2700000" algn="tl">
                    <a:srgbClr val="000000">
                      <a:alpha val="43137"/>
                    </a:srgbClr>
                  </a:outerShdw>
                </a:effectLst>
              </a:rPr>
              <a:t>Westgate</a:t>
            </a:r>
          </a:p>
        </p:txBody>
      </p:sp>
      <p:pic>
        <p:nvPicPr>
          <p:cNvPr id="5" name="Picture 4">
            <a:extLst>
              <a:ext uri="{FF2B5EF4-FFF2-40B4-BE49-F238E27FC236}">
                <a16:creationId xmlns:a16="http://schemas.microsoft.com/office/drawing/2014/main" id="{7BB8E695-425B-C9C2-B4D5-C2F770CB110F}"/>
              </a:ext>
            </a:extLst>
          </p:cNvPr>
          <p:cNvPicPr>
            <a:picLocks noChangeAspect="1"/>
          </p:cNvPicPr>
          <p:nvPr/>
        </p:nvPicPr>
        <p:blipFill>
          <a:blip r:embed="rId2"/>
          <a:stretch>
            <a:fillRect/>
          </a:stretch>
        </p:blipFill>
        <p:spPr>
          <a:xfrm>
            <a:off x="2402989" y="1672220"/>
            <a:ext cx="5761007" cy="4107008"/>
          </a:xfrm>
          <a:prstGeom prst="rect">
            <a:avLst/>
          </a:prstGeom>
        </p:spPr>
      </p:pic>
      <p:pic>
        <p:nvPicPr>
          <p:cNvPr id="6" name="Picture 5">
            <a:extLst>
              <a:ext uri="{FF2B5EF4-FFF2-40B4-BE49-F238E27FC236}">
                <a16:creationId xmlns:a16="http://schemas.microsoft.com/office/drawing/2014/main" id="{9142E147-2ADD-3D0F-E53C-0BE60E4A6AE5}"/>
              </a:ext>
            </a:extLst>
          </p:cNvPr>
          <p:cNvPicPr>
            <a:picLocks noChangeAspect="1"/>
          </p:cNvPicPr>
          <p:nvPr/>
        </p:nvPicPr>
        <p:blipFill>
          <a:blip r:embed="rId3"/>
          <a:stretch>
            <a:fillRect/>
          </a:stretch>
        </p:blipFill>
        <p:spPr>
          <a:xfrm>
            <a:off x="1216871" y="1431291"/>
            <a:ext cx="1734800" cy="2928425"/>
          </a:xfrm>
          <a:prstGeom prst="rect">
            <a:avLst/>
          </a:prstGeom>
        </p:spPr>
      </p:pic>
      <p:pic>
        <p:nvPicPr>
          <p:cNvPr id="8" name="Picture 7">
            <a:extLst>
              <a:ext uri="{FF2B5EF4-FFF2-40B4-BE49-F238E27FC236}">
                <a16:creationId xmlns:a16="http://schemas.microsoft.com/office/drawing/2014/main" id="{02642474-9126-C26D-863D-465501F2E0DF}"/>
              </a:ext>
            </a:extLst>
          </p:cNvPr>
          <p:cNvPicPr>
            <a:picLocks noChangeAspect="1"/>
          </p:cNvPicPr>
          <p:nvPr/>
        </p:nvPicPr>
        <p:blipFill>
          <a:blip r:embed="rId4"/>
          <a:stretch>
            <a:fillRect/>
          </a:stretch>
        </p:blipFill>
        <p:spPr>
          <a:xfrm>
            <a:off x="7538877" y="1222695"/>
            <a:ext cx="3454384" cy="4111059"/>
          </a:xfrm>
          <a:prstGeom prst="rect">
            <a:avLst/>
          </a:prstGeom>
        </p:spPr>
      </p:pic>
      <p:pic>
        <p:nvPicPr>
          <p:cNvPr id="4" name="Picture 3">
            <a:extLst>
              <a:ext uri="{FF2B5EF4-FFF2-40B4-BE49-F238E27FC236}">
                <a16:creationId xmlns:a16="http://schemas.microsoft.com/office/drawing/2014/main" id="{7448E843-0472-9FA2-0136-40EF8C725349}"/>
              </a:ext>
            </a:extLst>
          </p:cNvPr>
          <p:cNvPicPr>
            <a:picLocks noChangeAspect="1"/>
          </p:cNvPicPr>
          <p:nvPr/>
        </p:nvPicPr>
        <p:blipFill>
          <a:blip r:embed="rId5"/>
          <a:stretch>
            <a:fillRect/>
          </a:stretch>
        </p:blipFill>
        <p:spPr>
          <a:xfrm>
            <a:off x="449371" y="5846568"/>
            <a:ext cx="3269799" cy="764369"/>
          </a:xfrm>
          <a:prstGeom prst="rect">
            <a:avLst/>
          </a:prstGeom>
        </p:spPr>
      </p:pic>
      <p:pic>
        <p:nvPicPr>
          <p:cNvPr id="11" name="Picture 10">
            <a:extLst>
              <a:ext uri="{FF2B5EF4-FFF2-40B4-BE49-F238E27FC236}">
                <a16:creationId xmlns:a16="http://schemas.microsoft.com/office/drawing/2014/main" id="{9BFA52FF-9A90-A5D5-6F95-31BAF166580B}"/>
              </a:ext>
            </a:extLst>
          </p:cNvPr>
          <p:cNvPicPr>
            <a:picLocks noChangeAspect="1"/>
          </p:cNvPicPr>
          <p:nvPr/>
        </p:nvPicPr>
        <p:blipFill>
          <a:blip r:embed="rId6"/>
          <a:stretch>
            <a:fillRect/>
          </a:stretch>
        </p:blipFill>
        <p:spPr>
          <a:xfrm>
            <a:off x="292687" y="139980"/>
            <a:ext cx="3787541" cy="938792"/>
          </a:xfrm>
          <a:prstGeom prst="rect">
            <a:avLst/>
          </a:prstGeom>
        </p:spPr>
      </p:pic>
    </p:spTree>
    <p:extLst>
      <p:ext uri="{BB962C8B-B14F-4D97-AF65-F5344CB8AC3E}">
        <p14:creationId xmlns:p14="http://schemas.microsoft.com/office/powerpoint/2010/main" val="3496652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08C45-4E2A-8DAA-B666-254599D50523}"/>
              </a:ext>
            </a:extLst>
          </p:cNvPr>
          <p:cNvPicPr>
            <a:picLocks noChangeAspect="1"/>
          </p:cNvPicPr>
          <p:nvPr/>
        </p:nvPicPr>
        <p:blipFill>
          <a:blip r:embed="rId2"/>
          <a:stretch>
            <a:fillRect/>
          </a:stretch>
        </p:blipFill>
        <p:spPr>
          <a:xfrm>
            <a:off x="2666198" y="4440377"/>
            <a:ext cx="2955969" cy="2099129"/>
          </a:xfrm>
          <a:prstGeom prst="rect">
            <a:avLst/>
          </a:prstGeom>
        </p:spPr>
      </p:pic>
      <p:pic>
        <p:nvPicPr>
          <p:cNvPr id="7" name="Picture 6">
            <a:extLst>
              <a:ext uri="{FF2B5EF4-FFF2-40B4-BE49-F238E27FC236}">
                <a16:creationId xmlns:a16="http://schemas.microsoft.com/office/drawing/2014/main" id="{96DFDDFD-3B56-671B-1BC4-3DEC38790D98}"/>
              </a:ext>
            </a:extLst>
          </p:cNvPr>
          <p:cNvPicPr>
            <a:picLocks noChangeAspect="1"/>
          </p:cNvPicPr>
          <p:nvPr/>
        </p:nvPicPr>
        <p:blipFill>
          <a:blip r:embed="rId3"/>
          <a:stretch>
            <a:fillRect/>
          </a:stretch>
        </p:blipFill>
        <p:spPr>
          <a:xfrm>
            <a:off x="2690713" y="2585112"/>
            <a:ext cx="2931455" cy="2096859"/>
          </a:xfrm>
          <a:prstGeom prst="rect">
            <a:avLst/>
          </a:prstGeom>
        </p:spPr>
      </p:pic>
      <p:pic>
        <p:nvPicPr>
          <p:cNvPr id="9" name="Picture 8">
            <a:extLst>
              <a:ext uri="{FF2B5EF4-FFF2-40B4-BE49-F238E27FC236}">
                <a16:creationId xmlns:a16="http://schemas.microsoft.com/office/drawing/2014/main" id="{8EAEBD80-6FCB-4399-3AE0-749CFBA44F74}"/>
              </a:ext>
            </a:extLst>
          </p:cNvPr>
          <p:cNvPicPr>
            <a:picLocks noChangeAspect="1"/>
          </p:cNvPicPr>
          <p:nvPr/>
        </p:nvPicPr>
        <p:blipFill>
          <a:blip r:embed="rId4"/>
          <a:stretch>
            <a:fillRect/>
          </a:stretch>
        </p:blipFill>
        <p:spPr>
          <a:xfrm>
            <a:off x="5008182" y="2997656"/>
            <a:ext cx="2955969" cy="2096858"/>
          </a:xfrm>
          <a:prstGeom prst="rect">
            <a:avLst/>
          </a:prstGeom>
        </p:spPr>
      </p:pic>
      <p:pic>
        <p:nvPicPr>
          <p:cNvPr id="11" name="Picture 10">
            <a:extLst>
              <a:ext uri="{FF2B5EF4-FFF2-40B4-BE49-F238E27FC236}">
                <a16:creationId xmlns:a16="http://schemas.microsoft.com/office/drawing/2014/main" id="{BDFCCDB2-304E-3A62-0A3F-E86616F17FC5}"/>
              </a:ext>
            </a:extLst>
          </p:cNvPr>
          <p:cNvPicPr>
            <a:picLocks noChangeAspect="1"/>
          </p:cNvPicPr>
          <p:nvPr/>
        </p:nvPicPr>
        <p:blipFill>
          <a:blip r:embed="rId5"/>
          <a:stretch>
            <a:fillRect/>
          </a:stretch>
        </p:blipFill>
        <p:spPr>
          <a:xfrm>
            <a:off x="5166802" y="1081506"/>
            <a:ext cx="2955969" cy="2101733"/>
          </a:xfrm>
          <a:prstGeom prst="rect">
            <a:avLst/>
          </a:prstGeom>
        </p:spPr>
      </p:pic>
      <p:pic>
        <p:nvPicPr>
          <p:cNvPr id="13" name="Picture 12">
            <a:extLst>
              <a:ext uri="{FF2B5EF4-FFF2-40B4-BE49-F238E27FC236}">
                <a16:creationId xmlns:a16="http://schemas.microsoft.com/office/drawing/2014/main" id="{8AC0FC06-DB6F-14A0-A06B-017B7B52D778}"/>
              </a:ext>
            </a:extLst>
          </p:cNvPr>
          <p:cNvPicPr>
            <a:picLocks noChangeAspect="1"/>
          </p:cNvPicPr>
          <p:nvPr/>
        </p:nvPicPr>
        <p:blipFill>
          <a:blip r:embed="rId6"/>
          <a:stretch>
            <a:fillRect/>
          </a:stretch>
        </p:blipFill>
        <p:spPr>
          <a:xfrm>
            <a:off x="6155847" y="2585112"/>
            <a:ext cx="2963313" cy="2101733"/>
          </a:xfrm>
          <a:prstGeom prst="rect">
            <a:avLst/>
          </a:prstGeom>
        </p:spPr>
      </p:pic>
      <p:sp>
        <p:nvSpPr>
          <p:cNvPr id="14" name="TextBox 13">
            <a:extLst>
              <a:ext uri="{FF2B5EF4-FFF2-40B4-BE49-F238E27FC236}">
                <a16:creationId xmlns:a16="http://schemas.microsoft.com/office/drawing/2014/main" id="{E1A69632-05D9-8D44-559F-71B0051EF5ED}"/>
              </a:ext>
            </a:extLst>
          </p:cNvPr>
          <p:cNvSpPr txBox="1"/>
          <p:nvPr/>
        </p:nvSpPr>
        <p:spPr>
          <a:xfrm>
            <a:off x="3284376" y="354563"/>
            <a:ext cx="4599991" cy="584775"/>
          </a:xfrm>
          <a:prstGeom prst="rect">
            <a:avLst/>
          </a:prstGeom>
          <a:noFill/>
        </p:spPr>
        <p:txBody>
          <a:bodyPr wrap="square" rtlCol="0">
            <a:spAutoFit/>
          </a:bodyPr>
          <a:lstStyle/>
          <a:p>
            <a:r>
              <a:rPr lang="en-GB" sz="3200" b="1" dirty="0">
                <a:solidFill>
                  <a:schemeClr val="accent1"/>
                </a:solidFill>
                <a:effectLst>
                  <a:outerShdw blurRad="38100" dist="38100" dir="2700000" algn="tl">
                    <a:srgbClr val="000000">
                      <a:alpha val="43137"/>
                    </a:srgbClr>
                  </a:outerShdw>
                </a:effectLst>
              </a:rPr>
              <a:t>Northern West Zone</a:t>
            </a:r>
          </a:p>
        </p:txBody>
      </p:sp>
      <p:pic>
        <p:nvPicPr>
          <p:cNvPr id="3" name="Picture 2">
            <a:extLst>
              <a:ext uri="{FF2B5EF4-FFF2-40B4-BE49-F238E27FC236}">
                <a16:creationId xmlns:a16="http://schemas.microsoft.com/office/drawing/2014/main" id="{34409280-6914-3178-98AD-EE0EB2F06839}"/>
              </a:ext>
            </a:extLst>
          </p:cNvPr>
          <p:cNvPicPr>
            <a:picLocks noChangeAspect="1"/>
          </p:cNvPicPr>
          <p:nvPr/>
        </p:nvPicPr>
        <p:blipFill>
          <a:blip r:embed="rId7"/>
          <a:stretch>
            <a:fillRect/>
          </a:stretch>
        </p:blipFill>
        <p:spPr>
          <a:xfrm>
            <a:off x="8122771" y="732271"/>
            <a:ext cx="3650384" cy="853337"/>
          </a:xfrm>
          <a:prstGeom prst="rect">
            <a:avLst/>
          </a:prstGeom>
        </p:spPr>
      </p:pic>
      <p:pic>
        <p:nvPicPr>
          <p:cNvPr id="6" name="Picture 5">
            <a:extLst>
              <a:ext uri="{FF2B5EF4-FFF2-40B4-BE49-F238E27FC236}">
                <a16:creationId xmlns:a16="http://schemas.microsoft.com/office/drawing/2014/main" id="{1A76CD58-C59B-3D8E-48A1-18D0A3FC096C}"/>
              </a:ext>
            </a:extLst>
          </p:cNvPr>
          <p:cNvPicPr>
            <a:picLocks noChangeAspect="1"/>
          </p:cNvPicPr>
          <p:nvPr/>
        </p:nvPicPr>
        <p:blipFill>
          <a:blip r:embed="rId8"/>
          <a:stretch>
            <a:fillRect/>
          </a:stretch>
        </p:blipFill>
        <p:spPr>
          <a:xfrm>
            <a:off x="801810" y="1081505"/>
            <a:ext cx="3465956" cy="387371"/>
          </a:xfrm>
          <a:prstGeom prst="rect">
            <a:avLst/>
          </a:prstGeom>
        </p:spPr>
      </p:pic>
    </p:spTree>
    <p:extLst>
      <p:ext uri="{BB962C8B-B14F-4D97-AF65-F5344CB8AC3E}">
        <p14:creationId xmlns:p14="http://schemas.microsoft.com/office/powerpoint/2010/main" val="976553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2382</Words>
  <Application>Microsoft Office PowerPoint</Application>
  <PresentationFormat>Widescreen</PresentationFormat>
  <Paragraphs>150</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Christiane Maher</dc:creator>
  <cp:lastModifiedBy>Christiane Maher</cp:lastModifiedBy>
  <cp:revision>39</cp:revision>
  <dcterms:created xsi:type="dcterms:W3CDTF">2023-10-06T15:13:56Z</dcterms:created>
  <dcterms:modified xsi:type="dcterms:W3CDTF">2023-10-12T15:33:40Z</dcterms:modified>
</cp:coreProperties>
</file>